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B8_455D2CB9.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BF_C617BB80.xml" ContentType="application/vnd.ms-powerpoint.comments+xml"/>
  <Override PartName="/ppt/notesSlides/notesSlide3.xml" ContentType="application/vnd.openxmlformats-officedocument.presentationml.notesSlide+xml"/>
  <Override PartName="/ppt/comments/modernComment_1C4_5C70205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2"/>
  </p:notesMasterIdLst>
  <p:sldIdLst>
    <p:sldId id="256" r:id="rId5"/>
    <p:sldId id="441" r:id="rId6"/>
    <p:sldId id="442" r:id="rId7"/>
    <p:sldId id="440" r:id="rId8"/>
    <p:sldId id="443" r:id="rId9"/>
    <p:sldId id="455" r:id="rId10"/>
    <p:sldId id="446" r:id="rId11"/>
    <p:sldId id="447" r:id="rId12"/>
    <p:sldId id="454" r:id="rId13"/>
    <p:sldId id="450" r:id="rId14"/>
    <p:sldId id="456" r:id="rId15"/>
    <p:sldId id="452" r:id="rId16"/>
    <p:sldId id="293" r:id="rId17"/>
    <p:sldId id="457" r:id="rId18"/>
    <p:sldId id="445" r:id="rId19"/>
    <p:sldId id="451" r:id="rId20"/>
    <p:sldId id="4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11DE3C-F951-C1A6-20A5-35F9BA7A4A9A}" name="Apoorva Goel (Student)" initials="A(" userId="S::agoel60@sundevils.asu.edu::33d9ca4b-396d-4f11-8a5b-c9cd001f7b30" providerId="AD"/>
  <p188:author id="{821144F4-B4F9-A3AF-358A-93C96A2FECD1}" name="Varshni Ravishankar (Student)" initials="VR" userId="S::vravish2@sundevils.asu.edu::5ece5a0c-4d77-4cb5-a892-96a0c158204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DB2767-CA7A-4E60-B4D5-28FAA3EAD5FB}" v="1154" vWet="1156" dt="2023-11-14T17:29:20.442"/>
    <p1510:client id="{891CB307-9A8D-8F17-9FDB-3B294A08B2DE}" v="1" dt="2023-11-14T22:44:35.771"/>
    <p1510:client id="{B4561285-631A-2232-39EE-D1722C4F958D}" v="45" dt="2023-11-14T06:44:30.594"/>
    <p1510:client id="{D73D77DF-F5C3-88DE-6012-10A8356B4527}" v="23" dt="2023-11-14T17:28:15.1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comments/modernComment_1B8_455D2CB9.xml><?xml version="1.0" encoding="utf-8"?>
<p188:cmLst xmlns:a="http://schemas.openxmlformats.org/drawingml/2006/main" xmlns:r="http://schemas.openxmlformats.org/officeDocument/2006/relationships" xmlns:p188="http://schemas.microsoft.com/office/powerpoint/2018/8/main">
  <p188:cm id="{0A28FCC1-0DE0-496A-A6C0-F6872E25798B}" authorId="{9D11DE3C-F951-C1A6-20A5-35F9BA7A4A9A}" status="resolved" created="2023-11-08T21:57:23.368" complete="100000">
    <pc:sldMkLst xmlns:pc="http://schemas.microsoft.com/office/powerpoint/2013/main/command">
      <pc:docMk/>
      <pc:sldMk cId="1163734201" sldId="440"/>
    </pc:sldMkLst>
    <p188:txBody>
      <a:bodyPr/>
      <a:lstStyle/>
      <a:p>
        <a:r>
          <a:rPr lang="en-US"/>
          <a:t>please add the role on the left hand column</a:t>
        </a:r>
      </a:p>
    </p188:txBody>
  </p188:cm>
</p188:cmLst>
</file>

<file path=ppt/comments/modernComment_1BF_C617BB80.xml><?xml version="1.0" encoding="utf-8"?>
<p188:cmLst xmlns:a="http://schemas.openxmlformats.org/drawingml/2006/main" xmlns:r="http://schemas.openxmlformats.org/officeDocument/2006/relationships" xmlns:p188="http://schemas.microsoft.com/office/powerpoint/2018/8/main">
  <p188:cm id="{CA9FAD84-FD3A-4B65-A21F-D0C2B072ECAF}" authorId="{9D11DE3C-F951-C1A6-20A5-35F9BA7A4A9A}" created="2023-11-08T22:30:34.439">
    <pc:sldMkLst xmlns:pc="http://schemas.microsoft.com/office/powerpoint/2013/main/command">
      <pc:docMk/>
      <pc:sldMk cId="3323444096" sldId="447"/>
    </pc:sldMkLst>
    <p188:txBody>
      <a:bodyPr/>
      <a:lstStyle/>
      <a:p>
        <a:r>
          <a:rPr lang="en-US"/>
          <a:t>can we make the two column charts into horizontal charts - it would be easier to read </a:t>
        </a:r>
      </a:p>
    </p188:txBody>
  </p188:cm>
</p188:cmLst>
</file>

<file path=ppt/comments/modernComment_1C4_5C702057.xml><?xml version="1.0" encoding="utf-8"?>
<p188:cmLst xmlns:a="http://schemas.openxmlformats.org/drawingml/2006/main" xmlns:r="http://schemas.openxmlformats.org/officeDocument/2006/relationships" xmlns:p188="http://schemas.microsoft.com/office/powerpoint/2018/8/main">
  <p188:cm id="{C0DFEFDB-C45A-4DD9-98A8-F0AD44A672E4}" authorId="{9D11DE3C-F951-C1A6-20A5-35F9BA7A4A9A}" status="resolved" created="2023-11-08T22:20:28.063" complete="100000">
    <pc:sldMkLst xmlns:pc="http://schemas.microsoft.com/office/powerpoint/2013/main/command">
      <pc:docMk/>
      <pc:sldMk cId="1550852183" sldId="452"/>
    </pc:sldMkLst>
    <p188:txBody>
      <a:bodyPr/>
      <a:lstStyle/>
      <a:p>
        <a:r>
          <a:rPr lang="en-US"/>
          <a:t>please add the tableau charts instead of the screenshot </a:t>
        </a:r>
      </a:p>
    </p188:txBody>
  </p188:cm>
</p188: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E06479-E2C1-45E9-A668-94CFA5AF0D3B}"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11855903-4165-45ED-A9C3-007B5F02F129}">
      <dgm:prSet/>
      <dgm:spPr/>
      <dgm:t>
        <a:bodyPr/>
        <a:lstStyle/>
        <a:p>
          <a:pPr rtl="0"/>
          <a:r>
            <a:rPr lang="en-US"/>
            <a:t>DPMO = (Number of Defects / Total Opportunities) * 1,000,000= 5418/250000* 1000000= </a:t>
          </a:r>
          <a:r>
            <a:rPr lang="en-US">
              <a:latin typeface="Calibri Light" panose="020F0302020204030204"/>
            </a:rPr>
            <a:t>21672</a:t>
          </a:r>
        </a:p>
      </dgm:t>
    </dgm:pt>
    <dgm:pt modelId="{77C2A3E5-8941-4589-B716-8464AB1619FA}" type="parTrans" cxnId="{8B6D0B27-483F-475A-A2C6-1B994DBDC087}">
      <dgm:prSet/>
      <dgm:spPr/>
      <dgm:t>
        <a:bodyPr/>
        <a:lstStyle/>
        <a:p>
          <a:endParaRPr lang="en-US"/>
        </a:p>
      </dgm:t>
    </dgm:pt>
    <dgm:pt modelId="{A9B8C883-60B3-4DE2-88DC-75CFB3DC73FD}" type="sibTrans" cxnId="{8B6D0B27-483F-475A-A2C6-1B994DBDC087}">
      <dgm:prSet/>
      <dgm:spPr/>
      <dgm:t>
        <a:bodyPr/>
        <a:lstStyle/>
        <a:p>
          <a:endParaRPr lang="en-US"/>
        </a:p>
      </dgm:t>
    </dgm:pt>
    <dgm:pt modelId="{D37E16FB-D9A6-47F8-B838-ED42EFAEE74C}">
      <dgm:prSet/>
      <dgm:spPr/>
      <dgm:t>
        <a:bodyPr/>
        <a:lstStyle/>
        <a:p>
          <a:pPr rtl="0"/>
          <a:r>
            <a:rPr lang="en-US"/>
            <a:t>Sigma Level = Z</a:t>
          </a:r>
          <a:r>
            <a:rPr lang="en-US">
              <a:latin typeface="Calibri Light" panose="020F0302020204030204"/>
            </a:rPr>
            <a:t> </a:t>
          </a:r>
          <a:r>
            <a:rPr lang="en-US"/>
            <a:t>= </a:t>
          </a:r>
          <a:r>
            <a:rPr lang="en-US">
              <a:latin typeface="Calibri Light" panose="020F0302020204030204"/>
            </a:rPr>
            <a:t>3.52</a:t>
          </a:r>
          <a:endParaRPr lang="en-US"/>
        </a:p>
      </dgm:t>
    </dgm:pt>
    <dgm:pt modelId="{EA82D8C2-6347-4CC0-8004-579664E7B96E}" type="parTrans" cxnId="{2A22AC3C-0145-4556-83DB-41EDF570AF2C}">
      <dgm:prSet/>
      <dgm:spPr/>
      <dgm:t>
        <a:bodyPr/>
        <a:lstStyle/>
        <a:p>
          <a:endParaRPr lang="en-US"/>
        </a:p>
      </dgm:t>
    </dgm:pt>
    <dgm:pt modelId="{AF643A4D-7080-461A-8DBA-22A8EE9B28A9}" type="sibTrans" cxnId="{2A22AC3C-0145-4556-83DB-41EDF570AF2C}">
      <dgm:prSet/>
      <dgm:spPr/>
      <dgm:t>
        <a:bodyPr/>
        <a:lstStyle/>
        <a:p>
          <a:endParaRPr lang="en-US"/>
        </a:p>
      </dgm:t>
    </dgm:pt>
    <dgm:pt modelId="{001BD87F-9066-4DE2-A692-7B0A8B64FBF0}" type="pres">
      <dgm:prSet presAssocID="{FEE06479-E2C1-45E9-A668-94CFA5AF0D3B}" presName="vert0" presStyleCnt="0">
        <dgm:presLayoutVars>
          <dgm:dir/>
          <dgm:animOne val="branch"/>
          <dgm:animLvl val="lvl"/>
        </dgm:presLayoutVars>
      </dgm:prSet>
      <dgm:spPr/>
    </dgm:pt>
    <dgm:pt modelId="{549E6EFA-2CA9-4984-BB36-84C9246E47BF}" type="pres">
      <dgm:prSet presAssocID="{11855903-4165-45ED-A9C3-007B5F02F129}" presName="thickLine" presStyleLbl="alignNode1" presStyleIdx="0" presStyleCnt="2"/>
      <dgm:spPr/>
    </dgm:pt>
    <dgm:pt modelId="{87C980AD-847B-4B3C-830F-5C3857142A40}" type="pres">
      <dgm:prSet presAssocID="{11855903-4165-45ED-A9C3-007B5F02F129}" presName="horz1" presStyleCnt="0"/>
      <dgm:spPr/>
    </dgm:pt>
    <dgm:pt modelId="{36FA23F8-1AD2-4BAA-868F-7032CE82E36C}" type="pres">
      <dgm:prSet presAssocID="{11855903-4165-45ED-A9C3-007B5F02F129}" presName="tx1" presStyleLbl="revTx" presStyleIdx="0" presStyleCnt="2"/>
      <dgm:spPr/>
    </dgm:pt>
    <dgm:pt modelId="{3ED2B174-C8D1-4EDE-9194-CD482D653628}" type="pres">
      <dgm:prSet presAssocID="{11855903-4165-45ED-A9C3-007B5F02F129}" presName="vert1" presStyleCnt="0"/>
      <dgm:spPr/>
    </dgm:pt>
    <dgm:pt modelId="{46F2A50B-4EE3-4123-8A86-72C2B2EB2A8A}" type="pres">
      <dgm:prSet presAssocID="{D37E16FB-D9A6-47F8-B838-ED42EFAEE74C}" presName="thickLine" presStyleLbl="alignNode1" presStyleIdx="1" presStyleCnt="2"/>
      <dgm:spPr/>
    </dgm:pt>
    <dgm:pt modelId="{3125FEA6-CB47-4CC7-97A7-4B572D85BC4B}" type="pres">
      <dgm:prSet presAssocID="{D37E16FB-D9A6-47F8-B838-ED42EFAEE74C}" presName="horz1" presStyleCnt="0"/>
      <dgm:spPr/>
    </dgm:pt>
    <dgm:pt modelId="{30BB74D8-CC12-420A-9B5B-3773574AA152}" type="pres">
      <dgm:prSet presAssocID="{D37E16FB-D9A6-47F8-B838-ED42EFAEE74C}" presName="tx1" presStyleLbl="revTx" presStyleIdx="1" presStyleCnt="2"/>
      <dgm:spPr/>
    </dgm:pt>
    <dgm:pt modelId="{674277DC-8D7B-4B70-8530-655E003EEF93}" type="pres">
      <dgm:prSet presAssocID="{D37E16FB-D9A6-47F8-B838-ED42EFAEE74C}" presName="vert1" presStyleCnt="0"/>
      <dgm:spPr/>
    </dgm:pt>
  </dgm:ptLst>
  <dgm:cxnLst>
    <dgm:cxn modelId="{565FBC18-FDE9-40B2-991C-0121516C3877}" type="presOf" srcId="{11855903-4165-45ED-A9C3-007B5F02F129}" destId="{36FA23F8-1AD2-4BAA-868F-7032CE82E36C}" srcOrd="0" destOrd="0" presId="urn:microsoft.com/office/officeart/2008/layout/LinedList"/>
    <dgm:cxn modelId="{8B6D0B27-483F-475A-A2C6-1B994DBDC087}" srcId="{FEE06479-E2C1-45E9-A668-94CFA5AF0D3B}" destId="{11855903-4165-45ED-A9C3-007B5F02F129}" srcOrd="0" destOrd="0" parTransId="{77C2A3E5-8941-4589-B716-8464AB1619FA}" sibTransId="{A9B8C883-60B3-4DE2-88DC-75CFB3DC73FD}"/>
    <dgm:cxn modelId="{2A22AC3C-0145-4556-83DB-41EDF570AF2C}" srcId="{FEE06479-E2C1-45E9-A668-94CFA5AF0D3B}" destId="{D37E16FB-D9A6-47F8-B838-ED42EFAEE74C}" srcOrd="1" destOrd="0" parTransId="{EA82D8C2-6347-4CC0-8004-579664E7B96E}" sibTransId="{AF643A4D-7080-461A-8DBA-22A8EE9B28A9}"/>
    <dgm:cxn modelId="{9CBE79A8-9BC9-4D3D-9EAB-7AD4A3679241}" type="presOf" srcId="{FEE06479-E2C1-45E9-A668-94CFA5AF0D3B}" destId="{001BD87F-9066-4DE2-A692-7B0A8B64FBF0}" srcOrd="0" destOrd="0" presId="urn:microsoft.com/office/officeart/2008/layout/LinedList"/>
    <dgm:cxn modelId="{0AD683A8-84BF-4BEA-836A-51E55E7BF41C}" type="presOf" srcId="{D37E16FB-D9A6-47F8-B838-ED42EFAEE74C}" destId="{30BB74D8-CC12-420A-9B5B-3773574AA152}" srcOrd="0" destOrd="0" presId="urn:microsoft.com/office/officeart/2008/layout/LinedList"/>
    <dgm:cxn modelId="{252A241A-1C84-4EA8-BB7D-D278B31376B2}" type="presParOf" srcId="{001BD87F-9066-4DE2-A692-7B0A8B64FBF0}" destId="{549E6EFA-2CA9-4984-BB36-84C9246E47BF}" srcOrd="0" destOrd="0" presId="urn:microsoft.com/office/officeart/2008/layout/LinedList"/>
    <dgm:cxn modelId="{9A360757-243F-4F19-9B08-14BEC165A90F}" type="presParOf" srcId="{001BD87F-9066-4DE2-A692-7B0A8B64FBF0}" destId="{87C980AD-847B-4B3C-830F-5C3857142A40}" srcOrd="1" destOrd="0" presId="urn:microsoft.com/office/officeart/2008/layout/LinedList"/>
    <dgm:cxn modelId="{E104DFBD-8BE9-4B5A-933B-D349973A2D9A}" type="presParOf" srcId="{87C980AD-847B-4B3C-830F-5C3857142A40}" destId="{36FA23F8-1AD2-4BAA-868F-7032CE82E36C}" srcOrd="0" destOrd="0" presId="urn:microsoft.com/office/officeart/2008/layout/LinedList"/>
    <dgm:cxn modelId="{14052420-3CB3-425D-BCC9-4D8039DA2B66}" type="presParOf" srcId="{87C980AD-847B-4B3C-830F-5C3857142A40}" destId="{3ED2B174-C8D1-4EDE-9194-CD482D653628}" srcOrd="1" destOrd="0" presId="urn:microsoft.com/office/officeart/2008/layout/LinedList"/>
    <dgm:cxn modelId="{6A728140-18C0-4CE3-9344-55040AC551A1}" type="presParOf" srcId="{001BD87F-9066-4DE2-A692-7B0A8B64FBF0}" destId="{46F2A50B-4EE3-4123-8A86-72C2B2EB2A8A}" srcOrd="2" destOrd="0" presId="urn:microsoft.com/office/officeart/2008/layout/LinedList"/>
    <dgm:cxn modelId="{97F33BF6-F773-464A-B2BD-5CCF97FF7A4B}" type="presParOf" srcId="{001BD87F-9066-4DE2-A692-7B0A8B64FBF0}" destId="{3125FEA6-CB47-4CC7-97A7-4B572D85BC4B}" srcOrd="3" destOrd="0" presId="urn:microsoft.com/office/officeart/2008/layout/LinedList"/>
    <dgm:cxn modelId="{DC8BED89-AA8D-4EB4-8902-1396840403F2}" type="presParOf" srcId="{3125FEA6-CB47-4CC7-97A7-4B572D85BC4B}" destId="{30BB74D8-CC12-420A-9B5B-3773574AA152}" srcOrd="0" destOrd="0" presId="urn:microsoft.com/office/officeart/2008/layout/LinedList"/>
    <dgm:cxn modelId="{F6B9F146-518B-4454-8DCF-DA109493C66F}" type="presParOf" srcId="{3125FEA6-CB47-4CC7-97A7-4B572D85BC4B}" destId="{674277DC-8D7B-4B70-8530-655E003EEF9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E6EFA-2CA9-4984-BB36-84C9246E47BF}">
      <dsp:nvSpPr>
        <dsp:cNvPr id="0" name=""/>
        <dsp:cNvSpPr/>
      </dsp:nvSpPr>
      <dsp:spPr>
        <a:xfrm>
          <a:off x="0" y="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FA23F8-1AD2-4BAA-868F-7032CE82E36C}">
      <dsp:nvSpPr>
        <dsp:cNvPr id="0" name=""/>
        <dsp:cNvSpPr/>
      </dsp:nvSpPr>
      <dsp:spPr>
        <a:xfrm>
          <a:off x="0" y="0"/>
          <a:ext cx="6830568" cy="2505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rtl="0">
            <a:lnSpc>
              <a:spcPct val="90000"/>
            </a:lnSpc>
            <a:spcBef>
              <a:spcPct val="0"/>
            </a:spcBef>
            <a:spcAft>
              <a:spcPct val="35000"/>
            </a:spcAft>
            <a:buNone/>
          </a:pPr>
          <a:r>
            <a:rPr lang="en-US" sz="3900" kern="1200"/>
            <a:t>DPMO = (Number of Defects / Total Opportunities) * 1,000,000= 5418/250000* 1000000= </a:t>
          </a:r>
          <a:r>
            <a:rPr lang="en-US" sz="3900" kern="1200">
              <a:latin typeface="Calibri Light" panose="020F0302020204030204"/>
            </a:rPr>
            <a:t>21672</a:t>
          </a:r>
        </a:p>
      </dsp:txBody>
      <dsp:txXfrm>
        <a:off x="0" y="0"/>
        <a:ext cx="6830568" cy="2505692"/>
      </dsp:txXfrm>
    </dsp:sp>
    <dsp:sp modelId="{46F2A50B-4EE3-4123-8A86-72C2B2EB2A8A}">
      <dsp:nvSpPr>
        <dsp:cNvPr id="0" name=""/>
        <dsp:cNvSpPr/>
      </dsp:nvSpPr>
      <dsp:spPr>
        <a:xfrm>
          <a:off x="0" y="2505692"/>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BB74D8-CC12-420A-9B5B-3773574AA152}">
      <dsp:nvSpPr>
        <dsp:cNvPr id="0" name=""/>
        <dsp:cNvSpPr/>
      </dsp:nvSpPr>
      <dsp:spPr>
        <a:xfrm>
          <a:off x="0" y="2505692"/>
          <a:ext cx="6830568" cy="2505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rtl="0">
            <a:lnSpc>
              <a:spcPct val="90000"/>
            </a:lnSpc>
            <a:spcBef>
              <a:spcPct val="0"/>
            </a:spcBef>
            <a:spcAft>
              <a:spcPct val="35000"/>
            </a:spcAft>
            <a:buNone/>
          </a:pPr>
          <a:r>
            <a:rPr lang="en-US" sz="3900" kern="1200"/>
            <a:t>Sigma Level = Z</a:t>
          </a:r>
          <a:r>
            <a:rPr lang="en-US" sz="3900" kern="1200">
              <a:latin typeface="Calibri Light" panose="020F0302020204030204"/>
            </a:rPr>
            <a:t> </a:t>
          </a:r>
          <a:r>
            <a:rPr lang="en-US" sz="3900" kern="1200"/>
            <a:t>= </a:t>
          </a:r>
          <a:r>
            <a:rPr lang="en-US" sz="3900" kern="1200">
              <a:latin typeface="Calibri Light" panose="020F0302020204030204"/>
            </a:rPr>
            <a:t>3.52</a:t>
          </a:r>
          <a:endParaRPr lang="en-US" sz="3900" kern="1200"/>
        </a:p>
      </dsp:txBody>
      <dsp:txXfrm>
        <a:off x="0" y="2505692"/>
        <a:ext cx="6830568" cy="250569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9C9DE0-5BE2-4D37-B77D-44C3B10A1DE5}" type="datetimeFigureOut">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8986A-0515-4993-A7C0-FCB5772A3212}" type="slidenum">
              <a:t>‹#›</a:t>
            </a:fld>
            <a:endParaRPr lang="en-US"/>
          </a:p>
        </p:txBody>
      </p:sp>
    </p:spTree>
    <p:extLst>
      <p:ext uri="{BB962C8B-B14F-4D97-AF65-F5344CB8AC3E}">
        <p14:creationId xmlns:p14="http://schemas.microsoft.com/office/powerpoint/2010/main" val="3707928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Q1</a:t>
            </a:r>
          </a:p>
        </p:txBody>
      </p:sp>
      <p:sp>
        <p:nvSpPr>
          <p:cNvPr id="4" name="Slide Number Placeholder 3"/>
          <p:cNvSpPr>
            <a:spLocks noGrp="1"/>
          </p:cNvSpPr>
          <p:nvPr>
            <p:ph type="sldNum" sz="quarter" idx="5"/>
          </p:nvPr>
        </p:nvSpPr>
        <p:spPr/>
        <p:txBody>
          <a:bodyPr/>
          <a:lstStyle/>
          <a:p>
            <a:fld id="{6798986A-0515-4993-A7C0-FCB5772A3212}" type="slidenum">
              <a:t>2</a:t>
            </a:fld>
            <a:endParaRPr lang="en-US"/>
          </a:p>
        </p:txBody>
      </p:sp>
    </p:spTree>
    <p:extLst>
      <p:ext uri="{BB962C8B-B14F-4D97-AF65-F5344CB8AC3E}">
        <p14:creationId xmlns:p14="http://schemas.microsoft.com/office/powerpoint/2010/main" val="161665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798986A-0515-4993-A7C0-FCB5772A3212}" type="slidenum">
              <a:t>4</a:t>
            </a:fld>
            <a:endParaRPr lang="en-US"/>
          </a:p>
        </p:txBody>
      </p:sp>
    </p:spTree>
    <p:extLst>
      <p:ext uri="{BB962C8B-B14F-4D97-AF65-F5344CB8AC3E}">
        <p14:creationId xmlns:p14="http://schemas.microsoft.com/office/powerpoint/2010/main" val="320310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6798986A-0515-4993-A7C0-FCB5772A3212}" type="slidenum">
              <a:rPr lang="en-SG" smtClean="0"/>
              <a:t>12</a:t>
            </a:fld>
            <a:endParaRPr lang="en-SG"/>
          </a:p>
        </p:txBody>
      </p:sp>
    </p:spTree>
    <p:extLst>
      <p:ext uri="{BB962C8B-B14F-4D97-AF65-F5344CB8AC3E}">
        <p14:creationId xmlns:p14="http://schemas.microsoft.com/office/powerpoint/2010/main" val="3524095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0238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35687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5063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51728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0896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430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6405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72508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98457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571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493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7921563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C4_5C702057.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B8_455D2CB9.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BF_C617BB8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photo of colorful graph data">
            <a:extLst>
              <a:ext uri="{FF2B5EF4-FFF2-40B4-BE49-F238E27FC236}">
                <a16:creationId xmlns:a16="http://schemas.microsoft.com/office/drawing/2014/main" id="{ECB14D0D-FCE9-3F13-7CB2-D61E83D41F9B}"/>
              </a:ext>
            </a:extLst>
          </p:cNvPr>
          <p:cNvPicPr>
            <a:picLocks noChangeAspect="1"/>
          </p:cNvPicPr>
          <p:nvPr/>
        </p:nvPicPr>
        <p:blipFill rotWithShape="1">
          <a:blip r:embed="rId2"/>
          <a:srcRect l="11413" t="3955" r="7551"/>
          <a:stretch/>
        </p:blipFill>
        <p:spPr>
          <a:xfrm>
            <a:off x="3523488" y="10"/>
            <a:ext cx="8668512" cy="6857990"/>
          </a:xfrm>
          <a:prstGeom prst="rect">
            <a:avLst/>
          </a:prstGeom>
        </p:spPr>
      </p:pic>
      <p:sp>
        <p:nvSpPr>
          <p:cNvPr id="51" name="Rectangle 5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78A3E-7809-458E-64E0-234A0B39A57E}"/>
              </a:ext>
            </a:extLst>
          </p:cNvPr>
          <p:cNvSpPr>
            <a:spLocks noGrp="1"/>
          </p:cNvSpPr>
          <p:nvPr>
            <p:ph type="ctrTitle"/>
          </p:nvPr>
        </p:nvSpPr>
        <p:spPr>
          <a:xfrm>
            <a:off x="370657" y="156448"/>
            <a:ext cx="4023360" cy="3204134"/>
          </a:xfrm>
        </p:spPr>
        <p:txBody>
          <a:bodyPr anchor="b">
            <a:normAutofit/>
          </a:bodyPr>
          <a:lstStyle/>
          <a:p>
            <a:pPr algn="l"/>
            <a:r>
              <a:rPr lang="en-US" sz="4800" b="1">
                <a:solidFill>
                  <a:schemeClr val="bg1"/>
                </a:solidFill>
                <a:latin typeface="Calibri Light"/>
                <a:cs typeface="Times New Roman"/>
              </a:rPr>
              <a:t>LEAN SIX SIGMA CASE STUDY  </a:t>
            </a:r>
          </a:p>
        </p:txBody>
      </p:sp>
      <p:sp>
        <p:nvSpPr>
          <p:cNvPr id="3" name="Subtitle 2">
            <a:extLst>
              <a:ext uri="{FF2B5EF4-FFF2-40B4-BE49-F238E27FC236}">
                <a16:creationId xmlns:a16="http://schemas.microsoft.com/office/drawing/2014/main" id="{BDC87EBA-5C99-756D-9FEE-30D53BBC4BC0}"/>
              </a:ext>
            </a:extLst>
          </p:cNvPr>
          <p:cNvSpPr>
            <a:spLocks noGrp="1"/>
          </p:cNvSpPr>
          <p:nvPr>
            <p:ph type="subTitle" idx="1"/>
          </p:nvPr>
        </p:nvSpPr>
        <p:spPr>
          <a:xfrm>
            <a:off x="483926" y="3813896"/>
            <a:ext cx="4023359" cy="2034535"/>
          </a:xfrm>
        </p:spPr>
        <p:txBody>
          <a:bodyPr vert="horz" lIns="91440" tIns="45720" rIns="91440" bIns="45720" rtlCol="0" anchor="t">
            <a:noAutofit/>
          </a:bodyPr>
          <a:lstStyle/>
          <a:p>
            <a:pPr algn="l"/>
            <a:r>
              <a:rPr lang="en-SG" sz="2000" b="1">
                <a:solidFill>
                  <a:schemeClr val="bg1"/>
                </a:solidFill>
                <a:latin typeface="Calibri Light"/>
                <a:cs typeface="Calibri"/>
              </a:rPr>
              <a:t>Team 392</a:t>
            </a:r>
            <a:endParaRPr lang="en-US" sz="2000" b="1">
              <a:solidFill>
                <a:schemeClr val="bg1"/>
              </a:solidFill>
              <a:latin typeface="Calibri Light"/>
              <a:cs typeface="Calibri"/>
            </a:endParaRPr>
          </a:p>
          <a:p>
            <a:pPr algn="l"/>
            <a:r>
              <a:rPr lang="en-SG" sz="2000" b="1">
                <a:solidFill>
                  <a:schemeClr val="bg1"/>
                </a:solidFill>
                <a:latin typeface="Calibri Light"/>
                <a:cs typeface="Calibri"/>
              </a:rPr>
              <a:t>Varshni Ravishankar</a:t>
            </a:r>
            <a:endParaRPr lang="en-US" sz="2000" b="1">
              <a:solidFill>
                <a:schemeClr val="bg1"/>
              </a:solidFill>
              <a:latin typeface="Calibri Light"/>
              <a:cs typeface="Calibri"/>
            </a:endParaRPr>
          </a:p>
          <a:p>
            <a:pPr algn="l"/>
            <a:r>
              <a:rPr lang="en-SG" sz="2000" b="1">
                <a:solidFill>
                  <a:schemeClr val="bg1"/>
                </a:solidFill>
                <a:latin typeface="Calibri Light"/>
                <a:cs typeface="Calibri"/>
              </a:rPr>
              <a:t>Mary Shroll</a:t>
            </a:r>
            <a:endParaRPr lang="en-US" sz="2000" b="1">
              <a:solidFill>
                <a:schemeClr val="bg1"/>
              </a:solidFill>
              <a:latin typeface="Calibri Light"/>
              <a:cs typeface="Calibri"/>
            </a:endParaRPr>
          </a:p>
          <a:p>
            <a:pPr algn="l"/>
            <a:r>
              <a:rPr lang="en-SG" sz="2000" b="1">
                <a:solidFill>
                  <a:schemeClr val="bg1"/>
                </a:solidFill>
                <a:latin typeface="Calibri Light"/>
                <a:cs typeface="Calibri"/>
              </a:rPr>
              <a:t>Ronald Chiang</a:t>
            </a:r>
            <a:endParaRPr lang="en-US" sz="2000" b="1">
              <a:solidFill>
                <a:schemeClr val="bg1"/>
              </a:solidFill>
              <a:latin typeface="Calibri Light"/>
              <a:cs typeface="Calibri"/>
            </a:endParaRPr>
          </a:p>
          <a:p>
            <a:pPr algn="l"/>
            <a:r>
              <a:rPr lang="en-SG" sz="2000" b="1">
                <a:solidFill>
                  <a:schemeClr val="bg1"/>
                </a:solidFill>
                <a:latin typeface="Calibri Light"/>
                <a:cs typeface="Calibri"/>
              </a:rPr>
              <a:t>Santosh Raja</a:t>
            </a:r>
            <a:endParaRPr lang="en-US" sz="2000" b="1">
              <a:solidFill>
                <a:schemeClr val="bg1"/>
              </a:solidFill>
              <a:latin typeface="Calibri Light"/>
              <a:cs typeface="Calibri"/>
            </a:endParaRPr>
          </a:p>
          <a:p>
            <a:pPr algn="l"/>
            <a:r>
              <a:rPr lang="en-SG" sz="2000" b="1">
                <a:solidFill>
                  <a:schemeClr val="bg1"/>
                </a:solidFill>
                <a:latin typeface="Calibri Light"/>
                <a:cs typeface="Calibri"/>
              </a:rPr>
              <a:t>Apoorva Goel</a:t>
            </a:r>
            <a:endParaRPr lang="en-US" sz="2000" b="1">
              <a:solidFill>
                <a:schemeClr val="bg1"/>
              </a:solidFill>
              <a:latin typeface="Calibri Light"/>
              <a:cs typeface="Calibri"/>
            </a:endParaRPr>
          </a:p>
        </p:txBody>
      </p:sp>
      <p:sp>
        <p:nvSpPr>
          <p:cNvPr id="48" name="Rectangle 4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25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lowchart: Document 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53E55-704D-A1D3-D6F8-54FADD86DF52}"/>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Autofit/>
          </a:bodyPr>
          <a:lstStyle/>
          <a:p>
            <a:r>
              <a:rPr lang="en-US" sz="2800" b="1" kern="1200">
                <a:solidFill>
                  <a:srgbClr val="FFFFFF"/>
                </a:solidFill>
                <a:latin typeface="+mj-lt"/>
                <a:ea typeface="+mj-ea"/>
                <a:cs typeface="+mj-cs"/>
              </a:rPr>
              <a:t>Correlation between Bid Complexity and Cycle Time</a:t>
            </a:r>
            <a:endParaRPr lang="en-US" sz="2800" b="1" kern="1200">
              <a:solidFill>
                <a:srgbClr val="FFFFFF"/>
              </a:solidFill>
              <a:latin typeface="+mj-lt"/>
              <a:cs typeface="Calibri Light"/>
            </a:endParaRPr>
          </a:p>
        </p:txBody>
      </p:sp>
      <p:pic>
        <p:nvPicPr>
          <p:cNvPr id="4" name="Content Placeholder 3" descr="A graph with blue dots&#10;&#10;Description automatically generated">
            <a:extLst>
              <a:ext uri="{FF2B5EF4-FFF2-40B4-BE49-F238E27FC236}">
                <a16:creationId xmlns:a16="http://schemas.microsoft.com/office/drawing/2014/main" id="{89B3D5C0-F70E-80D7-0120-2C761765B337}"/>
              </a:ext>
            </a:extLst>
          </p:cNvPr>
          <p:cNvPicPr>
            <a:picLocks noGrp="1" noChangeAspect="1"/>
          </p:cNvPicPr>
          <p:nvPr>
            <p:ph idx="1"/>
          </p:nvPr>
        </p:nvPicPr>
        <p:blipFill>
          <a:blip r:embed="rId2"/>
          <a:stretch>
            <a:fillRect/>
          </a:stretch>
        </p:blipFill>
        <p:spPr>
          <a:xfrm>
            <a:off x="4207933" y="563017"/>
            <a:ext cx="7347537" cy="5153392"/>
          </a:xfrm>
          <a:prstGeom prst="rect">
            <a:avLst/>
          </a:prstGeom>
        </p:spPr>
      </p:pic>
    </p:spTree>
    <p:extLst>
      <p:ext uri="{BB962C8B-B14F-4D97-AF65-F5344CB8AC3E}">
        <p14:creationId xmlns:p14="http://schemas.microsoft.com/office/powerpoint/2010/main" val="3551145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D87EA-7C77-2CE7-3B0F-9A15A15F1E4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5BF3E467-1EE0-C95E-9E1E-B3B20F0A62C7}"/>
              </a:ext>
            </a:extLst>
          </p:cNvPr>
          <p:cNvSpPr>
            <a:spLocks noGrp="1"/>
          </p:cNvSpPr>
          <p:nvPr>
            <p:ph idx="1"/>
          </p:nvPr>
        </p:nvSpPr>
        <p:spPr/>
        <p:txBody>
          <a:bodyPr/>
          <a:lstStyle/>
          <a:p>
            <a:endParaRPr lang="en-SG"/>
          </a:p>
        </p:txBody>
      </p:sp>
      <p:pic>
        <p:nvPicPr>
          <p:cNvPr id="4" name="slide5" descr="Performance of Seller (Q7) (2)">
            <a:extLst>
              <a:ext uri="{FF2B5EF4-FFF2-40B4-BE49-F238E27FC236}">
                <a16:creationId xmlns:a16="http://schemas.microsoft.com/office/drawing/2014/main" id="{F5333CBE-BC74-8886-D2A5-6771D87AC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3" y="0"/>
            <a:ext cx="12088974" cy="6858000"/>
          </a:xfrm>
          <a:prstGeom prst="rect">
            <a:avLst/>
          </a:prstGeom>
        </p:spPr>
      </p:pic>
    </p:spTree>
    <p:extLst>
      <p:ext uri="{BB962C8B-B14F-4D97-AF65-F5344CB8AC3E}">
        <p14:creationId xmlns:p14="http://schemas.microsoft.com/office/powerpoint/2010/main" val="3581159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B8CC916-F36B-E08F-CA66-BF35A193193C}"/>
              </a:ext>
            </a:extLst>
          </p:cNvPr>
          <p:cNvSpPr>
            <a:spLocks noGrp="1"/>
          </p:cNvSpPr>
          <p:nvPr>
            <p:ph type="subTitle" idx="1"/>
          </p:nvPr>
        </p:nvSpPr>
        <p:spPr>
          <a:xfrm>
            <a:off x="611236" y="637567"/>
            <a:ext cx="10948934" cy="943119"/>
          </a:xfrm>
        </p:spPr>
        <p:txBody>
          <a:bodyPr vert="horz" lIns="91440" tIns="45720" rIns="91440" bIns="45720" rtlCol="0" anchor="t">
            <a:noAutofit/>
          </a:bodyPr>
          <a:lstStyle/>
          <a:p>
            <a:r>
              <a:rPr lang="en-SG" sz="4000" b="1"/>
              <a:t>Pareto chart for Seller Feedback and BSS Feedback</a:t>
            </a:r>
          </a:p>
        </p:txBody>
      </p:sp>
      <p:pic>
        <p:nvPicPr>
          <p:cNvPr id="5" name="slide6" descr="Seller Feedack (Q9)">
            <a:extLst>
              <a:ext uri="{FF2B5EF4-FFF2-40B4-BE49-F238E27FC236}">
                <a16:creationId xmlns:a16="http://schemas.microsoft.com/office/drawing/2014/main" id="{AFB940D0-F14F-EF02-3045-8D3285715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95" y="1929284"/>
            <a:ext cx="5792584" cy="3716142"/>
          </a:xfrm>
          <a:prstGeom prst="rect">
            <a:avLst/>
          </a:prstGeom>
        </p:spPr>
      </p:pic>
      <p:pic>
        <p:nvPicPr>
          <p:cNvPr id="6" name="slide7" descr="BSS Feedback (Q10)">
            <a:extLst>
              <a:ext uri="{FF2B5EF4-FFF2-40B4-BE49-F238E27FC236}">
                <a16:creationId xmlns:a16="http://schemas.microsoft.com/office/drawing/2014/main" id="{ED2378B6-A054-D3D4-D3FD-6E2672206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6724" y="1799530"/>
            <a:ext cx="5792584" cy="3716142"/>
          </a:xfrm>
          <a:prstGeom prst="rect">
            <a:avLst/>
          </a:prstGeom>
        </p:spPr>
      </p:pic>
    </p:spTree>
    <p:extLst>
      <p:ext uri="{BB962C8B-B14F-4D97-AF65-F5344CB8AC3E}">
        <p14:creationId xmlns:p14="http://schemas.microsoft.com/office/powerpoint/2010/main" val="1550852183"/>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785" y="238932"/>
            <a:ext cx="12184751" cy="677108"/>
          </a:xfrm>
          <a:prstGeom prst="rect">
            <a:avLst/>
          </a:prstGeom>
        </p:spPr>
        <p:txBody>
          <a:bodyPr vert="horz" wrap="square" lIns="0" tIns="0" rIns="0" bIns="0" rtlCol="0" anchor="ctr">
            <a:spAutoFit/>
          </a:bodyPr>
          <a:lstStyle/>
          <a:p>
            <a:pPr marL="12700" algn="ctr">
              <a:lnSpc>
                <a:spcPct val="100000"/>
              </a:lnSpc>
            </a:pPr>
            <a:r>
              <a:rPr lang="en-SG" b="1">
                <a:latin typeface="Calibri Light"/>
                <a:cs typeface="Times New Roman"/>
              </a:rPr>
              <a:t>Root Cause Analysis </a:t>
            </a:r>
          </a:p>
        </p:txBody>
      </p:sp>
      <p:sp>
        <p:nvSpPr>
          <p:cNvPr id="37" name="object 37"/>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635"/>
              </a:lnSpc>
            </a:pPr>
            <a:fld id="{81D60167-4931-47E6-BA6A-407CBD079E47}" type="slidenum">
              <a:rPr lang="en-SG" smtClean="0"/>
              <a:pPr marL="25400">
                <a:lnSpc>
                  <a:spcPts val="1635"/>
                </a:lnSpc>
              </a:pPr>
              <a:t>13</a:t>
            </a:fld>
            <a:endParaRPr/>
          </a:p>
        </p:txBody>
      </p:sp>
      <p:sp>
        <p:nvSpPr>
          <p:cNvPr id="3" name="object 3"/>
          <p:cNvSpPr txBox="1"/>
          <p:nvPr/>
        </p:nvSpPr>
        <p:spPr>
          <a:xfrm>
            <a:off x="4380738" y="5601209"/>
            <a:ext cx="3276600" cy="307777"/>
          </a:xfrm>
          <a:prstGeom prst="rect">
            <a:avLst/>
          </a:prstGeom>
        </p:spPr>
        <p:txBody>
          <a:bodyPr vert="horz" wrap="square" lIns="0" tIns="0" rIns="0" bIns="0" rtlCol="0">
            <a:spAutoFit/>
          </a:bodyPr>
          <a:lstStyle/>
          <a:p>
            <a:pPr marL="12700"/>
            <a:r>
              <a:rPr lang="en-SG" sz="2000">
                <a:latin typeface="Times New Roman"/>
                <a:cs typeface="Times New Roman"/>
              </a:rPr>
              <a:t>           Fish bone for Gentech</a:t>
            </a:r>
          </a:p>
        </p:txBody>
      </p:sp>
      <p:sp>
        <p:nvSpPr>
          <p:cNvPr id="4" name="object 4"/>
          <p:cNvSpPr/>
          <p:nvPr/>
        </p:nvSpPr>
        <p:spPr>
          <a:xfrm>
            <a:off x="2819400" y="3342132"/>
            <a:ext cx="5334000" cy="173990"/>
          </a:xfrm>
          <a:custGeom>
            <a:avLst/>
            <a:gdLst/>
            <a:ahLst/>
            <a:cxnLst/>
            <a:rect l="l" t="t" r="r" b="b"/>
            <a:pathLst>
              <a:path w="5334000" h="173989">
                <a:moveTo>
                  <a:pt x="5160264" y="0"/>
                </a:moveTo>
                <a:lnTo>
                  <a:pt x="5160264" y="173735"/>
                </a:lnTo>
                <a:lnTo>
                  <a:pt x="5276088" y="115823"/>
                </a:lnTo>
                <a:lnTo>
                  <a:pt x="5189220" y="115823"/>
                </a:lnTo>
                <a:lnTo>
                  <a:pt x="5189220" y="57912"/>
                </a:lnTo>
                <a:lnTo>
                  <a:pt x="5276088" y="57912"/>
                </a:lnTo>
                <a:lnTo>
                  <a:pt x="5160264" y="0"/>
                </a:lnTo>
                <a:close/>
              </a:path>
              <a:path w="5334000" h="173989">
                <a:moveTo>
                  <a:pt x="5160264" y="57912"/>
                </a:moveTo>
                <a:lnTo>
                  <a:pt x="0" y="57912"/>
                </a:lnTo>
                <a:lnTo>
                  <a:pt x="0" y="115823"/>
                </a:lnTo>
                <a:lnTo>
                  <a:pt x="5160264" y="115823"/>
                </a:lnTo>
                <a:lnTo>
                  <a:pt x="5160264" y="57912"/>
                </a:lnTo>
                <a:close/>
              </a:path>
              <a:path w="5334000" h="173989">
                <a:moveTo>
                  <a:pt x="5276088" y="57912"/>
                </a:moveTo>
                <a:lnTo>
                  <a:pt x="5189220" y="57912"/>
                </a:lnTo>
                <a:lnTo>
                  <a:pt x="5189220" y="115823"/>
                </a:lnTo>
                <a:lnTo>
                  <a:pt x="5276088" y="115823"/>
                </a:lnTo>
                <a:lnTo>
                  <a:pt x="5334000" y="86867"/>
                </a:lnTo>
                <a:lnTo>
                  <a:pt x="5276088" y="57912"/>
                </a:lnTo>
                <a:close/>
              </a:path>
            </a:pathLst>
          </a:custGeom>
          <a:solidFill>
            <a:srgbClr val="FF3300"/>
          </a:solidFill>
        </p:spPr>
        <p:txBody>
          <a:bodyPr wrap="square" lIns="0" tIns="0" rIns="0" bIns="0" rtlCol="0"/>
          <a:lstStyle/>
          <a:p>
            <a:endParaRPr/>
          </a:p>
        </p:txBody>
      </p:sp>
      <p:sp>
        <p:nvSpPr>
          <p:cNvPr id="5" name="object 5"/>
          <p:cNvSpPr/>
          <p:nvPr/>
        </p:nvSpPr>
        <p:spPr>
          <a:xfrm>
            <a:off x="4208606" y="1624881"/>
            <a:ext cx="1435528" cy="1772749"/>
          </a:xfrm>
          <a:custGeom>
            <a:avLst/>
            <a:gdLst/>
            <a:ahLst/>
            <a:cxnLst/>
            <a:rect l="l" t="t" r="r" b="b"/>
            <a:pathLst>
              <a:path w="1371600" h="1676400">
                <a:moveTo>
                  <a:pt x="1371600" y="1676400"/>
                </a:moveTo>
                <a:lnTo>
                  <a:pt x="0" y="0"/>
                </a:lnTo>
              </a:path>
            </a:pathLst>
          </a:custGeom>
          <a:ln w="19812">
            <a:solidFill>
              <a:srgbClr val="000000"/>
            </a:solidFill>
          </a:ln>
        </p:spPr>
        <p:txBody>
          <a:bodyPr wrap="square" lIns="0" tIns="0" rIns="0" bIns="0" rtlCol="0"/>
          <a:lstStyle/>
          <a:p>
            <a:endParaRPr/>
          </a:p>
        </p:txBody>
      </p:sp>
      <p:sp>
        <p:nvSpPr>
          <p:cNvPr id="6" name="object 6"/>
          <p:cNvSpPr/>
          <p:nvPr/>
        </p:nvSpPr>
        <p:spPr>
          <a:xfrm>
            <a:off x="5614831" y="1624882"/>
            <a:ext cx="1518433" cy="1785005"/>
          </a:xfrm>
          <a:custGeom>
            <a:avLst/>
            <a:gdLst/>
            <a:ahLst/>
            <a:cxnLst/>
            <a:rect l="l" t="t" r="r" b="b"/>
            <a:pathLst>
              <a:path w="1371600" h="1676400">
                <a:moveTo>
                  <a:pt x="1371600" y="1676400"/>
                </a:moveTo>
                <a:lnTo>
                  <a:pt x="0" y="0"/>
                </a:lnTo>
              </a:path>
            </a:pathLst>
          </a:custGeom>
          <a:ln w="19812">
            <a:solidFill>
              <a:srgbClr val="000000"/>
            </a:solidFill>
          </a:ln>
        </p:spPr>
        <p:txBody>
          <a:bodyPr wrap="square" lIns="0" tIns="0" rIns="0" bIns="0" rtlCol="0"/>
          <a:lstStyle/>
          <a:p>
            <a:endParaRPr/>
          </a:p>
        </p:txBody>
      </p:sp>
      <p:sp>
        <p:nvSpPr>
          <p:cNvPr id="7" name="object 7"/>
          <p:cNvSpPr/>
          <p:nvPr/>
        </p:nvSpPr>
        <p:spPr>
          <a:xfrm>
            <a:off x="3471231" y="3469731"/>
            <a:ext cx="1323338" cy="1636430"/>
          </a:xfrm>
          <a:custGeom>
            <a:avLst/>
            <a:gdLst/>
            <a:ahLst/>
            <a:cxnLst/>
            <a:rect l="l" t="t" r="r" b="b"/>
            <a:pathLst>
              <a:path w="1295400" h="1600200">
                <a:moveTo>
                  <a:pt x="0" y="1600200"/>
                </a:moveTo>
                <a:lnTo>
                  <a:pt x="1295400" y="0"/>
                </a:lnTo>
              </a:path>
            </a:pathLst>
          </a:custGeom>
          <a:ln w="19812">
            <a:solidFill>
              <a:srgbClr val="000000"/>
            </a:solidFill>
          </a:ln>
        </p:spPr>
        <p:txBody>
          <a:bodyPr wrap="square" lIns="0" tIns="0" rIns="0" bIns="0" rtlCol="0"/>
          <a:lstStyle/>
          <a:p>
            <a:endParaRPr/>
          </a:p>
        </p:txBody>
      </p:sp>
      <p:sp>
        <p:nvSpPr>
          <p:cNvPr id="8" name="object 8"/>
          <p:cNvSpPr/>
          <p:nvPr/>
        </p:nvSpPr>
        <p:spPr>
          <a:xfrm>
            <a:off x="5106162" y="3448115"/>
            <a:ext cx="1356856" cy="1689290"/>
          </a:xfrm>
          <a:custGeom>
            <a:avLst/>
            <a:gdLst/>
            <a:ahLst/>
            <a:cxnLst/>
            <a:rect l="l" t="t" r="r" b="b"/>
            <a:pathLst>
              <a:path w="1295400" h="1600200">
                <a:moveTo>
                  <a:pt x="0" y="1600200"/>
                </a:moveTo>
                <a:lnTo>
                  <a:pt x="1295400" y="0"/>
                </a:lnTo>
              </a:path>
            </a:pathLst>
          </a:custGeom>
          <a:ln w="19812">
            <a:solidFill>
              <a:srgbClr val="000000"/>
            </a:solidFill>
          </a:ln>
        </p:spPr>
        <p:txBody>
          <a:bodyPr wrap="square" lIns="0" tIns="0" rIns="0" bIns="0" rtlCol="0"/>
          <a:lstStyle/>
          <a:p>
            <a:endParaRPr/>
          </a:p>
        </p:txBody>
      </p:sp>
      <p:sp>
        <p:nvSpPr>
          <p:cNvPr id="9" name="object 9"/>
          <p:cNvSpPr txBox="1"/>
          <p:nvPr/>
        </p:nvSpPr>
        <p:spPr>
          <a:xfrm>
            <a:off x="8174177" y="3209085"/>
            <a:ext cx="1328369" cy="359714"/>
          </a:xfrm>
          <a:prstGeom prst="rect">
            <a:avLst/>
          </a:prstGeom>
          <a:ln w="28956">
            <a:solidFill>
              <a:srgbClr val="FF3300"/>
            </a:solidFill>
          </a:ln>
        </p:spPr>
        <p:txBody>
          <a:bodyPr vert="horz" wrap="square" lIns="0" tIns="635" rIns="0" bIns="0" rtlCol="0">
            <a:spAutoFit/>
          </a:bodyPr>
          <a:lstStyle/>
          <a:p>
            <a:pPr marL="153035" marR="325120" algn="ctr">
              <a:lnSpc>
                <a:spcPts val="1430"/>
              </a:lnSpc>
              <a:spcBef>
                <a:spcPts val="5"/>
              </a:spcBef>
            </a:pPr>
            <a:r>
              <a:rPr lang="en-US" sz="1200" b="1" spc="5">
                <a:latin typeface="Arial"/>
                <a:cs typeface="Arial"/>
              </a:rPr>
              <a:t>Long cycle times</a:t>
            </a:r>
            <a:endParaRPr lang="en-US" sz="1200" b="1">
              <a:latin typeface="Arial"/>
              <a:cs typeface="Arial"/>
            </a:endParaRPr>
          </a:p>
        </p:txBody>
      </p:sp>
      <p:sp>
        <p:nvSpPr>
          <p:cNvPr id="10" name="object 10"/>
          <p:cNvSpPr txBox="1"/>
          <p:nvPr/>
        </p:nvSpPr>
        <p:spPr>
          <a:xfrm>
            <a:off x="3853434" y="1397897"/>
            <a:ext cx="838200" cy="226985"/>
          </a:xfrm>
          <a:prstGeom prst="rect">
            <a:avLst/>
          </a:prstGeom>
          <a:solidFill>
            <a:srgbClr val="FFFF99"/>
          </a:solidFill>
        </p:spPr>
        <p:txBody>
          <a:bodyPr vert="horz" wrap="square" lIns="0" tIns="41910" rIns="0" bIns="0" rtlCol="0">
            <a:spAutoFit/>
          </a:bodyPr>
          <a:lstStyle/>
          <a:p>
            <a:pPr marL="91440">
              <a:spcBef>
                <a:spcPts val="330"/>
              </a:spcBef>
            </a:pPr>
            <a:r>
              <a:rPr lang="en-US" sz="1200" b="1" spc="-5">
                <a:latin typeface="Arial"/>
                <a:cs typeface="Arial"/>
              </a:rPr>
              <a:t>People</a:t>
            </a:r>
            <a:endParaRPr lang="en-US" sz="1200" b="1">
              <a:latin typeface="Arial"/>
              <a:cs typeface="Arial"/>
            </a:endParaRPr>
          </a:p>
        </p:txBody>
      </p:sp>
      <p:sp>
        <p:nvSpPr>
          <p:cNvPr id="11" name="object 11"/>
          <p:cNvSpPr txBox="1"/>
          <p:nvPr/>
        </p:nvSpPr>
        <p:spPr>
          <a:xfrm>
            <a:off x="5286503" y="1415506"/>
            <a:ext cx="838200" cy="226985"/>
          </a:xfrm>
          <a:prstGeom prst="rect">
            <a:avLst/>
          </a:prstGeom>
          <a:solidFill>
            <a:srgbClr val="FFFF99"/>
          </a:solidFill>
        </p:spPr>
        <p:txBody>
          <a:bodyPr vert="horz" wrap="square" lIns="0" tIns="41910" rIns="0" bIns="0" rtlCol="0">
            <a:spAutoFit/>
          </a:bodyPr>
          <a:lstStyle/>
          <a:p>
            <a:pPr marL="92075">
              <a:spcBef>
                <a:spcPts val="330"/>
              </a:spcBef>
            </a:pPr>
            <a:r>
              <a:rPr lang="en-SG" sz="1200" b="1">
                <a:latin typeface="Arial"/>
                <a:cs typeface="Arial"/>
              </a:rPr>
              <a:t>Methods</a:t>
            </a:r>
          </a:p>
        </p:txBody>
      </p:sp>
      <p:sp>
        <p:nvSpPr>
          <p:cNvPr id="12" name="object 12"/>
          <p:cNvSpPr txBox="1"/>
          <p:nvPr/>
        </p:nvSpPr>
        <p:spPr>
          <a:xfrm>
            <a:off x="6096000" y="5137404"/>
            <a:ext cx="762000" cy="227625"/>
          </a:xfrm>
          <a:prstGeom prst="rect">
            <a:avLst/>
          </a:prstGeom>
          <a:solidFill>
            <a:srgbClr val="FFFF99"/>
          </a:solidFill>
        </p:spPr>
        <p:txBody>
          <a:bodyPr vert="horz" wrap="square" lIns="0" tIns="42544" rIns="0" bIns="0" rtlCol="0">
            <a:spAutoFit/>
          </a:bodyPr>
          <a:lstStyle/>
          <a:p>
            <a:pPr marL="92075">
              <a:spcBef>
                <a:spcPts val="334"/>
              </a:spcBef>
            </a:pPr>
            <a:r>
              <a:rPr lang="en-US" sz="1200" b="1" spc="-5">
                <a:latin typeface="Arial"/>
                <a:cs typeface="Arial"/>
              </a:rPr>
              <a:t>Material</a:t>
            </a:r>
            <a:endParaRPr lang="en-US" sz="1200" b="1">
              <a:latin typeface="Arial"/>
              <a:cs typeface="Arial"/>
            </a:endParaRPr>
          </a:p>
        </p:txBody>
      </p:sp>
      <p:sp>
        <p:nvSpPr>
          <p:cNvPr id="13" name="object 13"/>
          <p:cNvSpPr/>
          <p:nvPr/>
        </p:nvSpPr>
        <p:spPr>
          <a:xfrm>
            <a:off x="6400802" y="3465776"/>
            <a:ext cx="1328369" cy="1689290"/>
          </a:xfrm>
          <a:custGeom>
            <a:avLst/>
            <a:gdLst/>
            <a:ahLst/>
            <a:cxnLst/>
            <a:rect l="l" t="t" r="r" b="b"/>
            <a:pathLst>
              <a:path w="1295400" h="1600200">
                <a:moveTo>
                  <a:pt x="0" y="1600200"/>
                </a:moveTo>
                <a:lnTo>
                  <a:pt x="1295400" y="0"/>
                </a:lnTo>
              </a:path>
            </a:pathLst>
          </a:custGeom>
          <a:ln w="19812">
            <a:solidFill>
              <a:srgbClr val="000000"/>
            </a:solidFill>
          </a:ln>
        </p:spPr>
        <p:txBody>
          <a:bodyPr wrap="square" lIns="0" tIns="0" rIns="0" bIns="0" rtlCol="0"/>
          <a:lstStyle/>
          <a:p>
            <a:endParaRPr/>
          </a:p>
        </p:txBody>
      </p:sp>
      <p:sp>
        <p:nvSpPr>
          <p:cNvPr id="14" name="object 14"/>
          <p:cNvSpPr txBox="1"/>
          <p:nvPr/>
        </p:nvSpPr>
        <p:spPr>
          <a:xfrm>
            <a:off x="4724400" y="5137404"/>
            <a:ext cx="1066800" cy="227625"/>
          </a:xfrm>
          <a:prstGeom prst="rect">
            <a:avLst/>
          </a:prstGeom>
          <a:solidFill>
            <a:srgbClr val="FFFF99"/>
          </a:solidFill>
        </p:spPr>
        <p:txBody>
          <a:bodyPr vert="horz" wrap="square" lIns="0" tIns="42544" rIns="0" bIns="0" rtlCol="0">
            <a:spAutoFit/>
          </a:bodyPr>
          <a:lstStyle/>
          <a:p>
            <a:pPr marL="92075">
              <a:spcBef>
                <a:spcPts val="334"/>
              </a:spcBef>
            </a:pPr>
            <a:r>
              <a:rPr lang="en-US" sz="1200" b="1" spc="-5">
                <a:latin typeface="Arial"/>
                <a:cs typeface="Arial"/>
              </a:rPr>
              <a:t>Environment</a:t>
            </a:r>
            <a:endParaRPr lang="en-US" sz="1200" b="1">
              <a:latin typeface="Arial"/>
              <a:cs typeface="Arial"/>
            </a:endParaRPr>
          </a:p>
        </p:txBody>
      </p:sp>
      <p:sp>
        <p:nvSpPr>
          <p:cNvPr id="15" name="object 15"/>
          <p:cNvSpPr txBox="1"/>
          <p:nvPr/>
        </p:nvSpPr>
        <p:spPr>
          <a:xfrm>
            <a:off x="3015234" y="5124767"/>
            <a:ext cx="838200" cy="227625"/>
          </a:xfrm>
          <a:prstGeom prst="rect">
            <a:avLst/>
          </a:prstGeom>
          <a:solidFill>
            <a:srgbClr val="FFFF99"/>
          </a:solidFill>
        </p:spPr>
        <p:txBody>
          <a:bodyPr vert="horz" wrap="square" lIns="0" tIns="42544" rIns="0" bIns="0" rtlCol="0">
            <a:spAutoFit/>
          </a:bodyPr>
          <a:lstStyle/>
          <a:p>
            <a:pPr marL="91440">
              <a:spcBef>
                <a:spcPts val="334"/>
              </a:spcBef>
            </a:pPr>
            <a:r>
              <a:rPr lang="en-US" sz="1200" b="1" spc="-5">
                <a:latin typeface="Arial"/>
                <a:cs typeface="Arial"/>
              </a:rPr>
              <a:t>Machine</a:t>
            </a:r>
            <a:endParaRPr lang="en-US" sz="1200" b="1">
              <a:latin typeface="Arial"/>
              <a:cs typeface="Arial"/>
            </a:endParaRPr>
          </a:p>
        </p:txBody>
      </p:sp>
      <p:sp>
        <p:nvSpPr>
          <p:cNvPr id="16" name="object 16"/>
          <p:cNvSpPr txBox="1"/>
          <p:nvPr/>
        </p:nvSpPr>
        <p:spPr>
          <a:xfrm>
            <a:off x="3173725" y="1751247"/>
            <a:ext cx="1014103" cy="153888"/>
          </a:xfrm>
          <a:prstGeom prst="rect">
            <a:avLst/>
          </a:prstGeom>
        </p:spPr>
        <p:txBody>
          <a:bodyPr vert="horz" wrap="square" lIns="0" tIns="0" rIns="0" bIns="0" rtlCol="0">
            <a:spAutoFit/>
          </a:bodyPr>
          <a:lstStyle/>
          <a:p>
            <a:pPr marL="12700"/>
            <a:r>
              <a:rPr lang="en-SG" sz="1000" u="sng" spc="5">
                <a:latin typeface="Times New Roman"/>
                <a:cs typeface="Times New Roman"/>
              </a:rPr>
              <a:t>BSS Inexperienced</a:t>
            </a:r>
            <a:endParaRPr lang="en-SG" sz="1000">
              <a:latin typeface="Times New Roman"/>
              <a:cs typeface="Times New Roman"/>
            </a:endParaRPr>
          </a:p>
        </p:txBody>
      </p:sp>
      <p:sp>
        <p:nvSpPr>
          <p:cNvPr id="17" name="object 17"/>
          <p:cNvSpPr txBox="1"/>
          <p:nvPr/>
        </p:nvSpPr>
        <p:spPr>
          <a:xfrm>
            <a:off x="3574585" y="1984274"/>
            <a:ext cx="1079213" cy="307777"/>
          </a:xfrm>
          <a:prstGeom prst="rect">
            <a:avLst/>
          </a:prstGeom>
        </p:spPr>
        <p:txBody>
          <a:bodyPr vert="horz" wrap="square" lIns="0" tIns="0" rIns="0" bIns="0" rtlCol="0">
            <a:spAutoFit/>
          </a:bodyPr>
          <a:lstStyle/>
          <a:p>
            <a:pPr marL="12700"/>
            <a:r>
              <a:rPr lang="en-SG" sz="1000" u="sng" spc="-5">
                <a:latin typeface="Times New Roman"/>
                <a:cs typeface="Times New Roman"/>
              </a:rPr>
              <a:t>Errors in configuration</a:t>
            </a:r>
            <a:endParaRPr lang="en-SG" sz="1000">
              <a:latin typeface="Times New Roman"/>
              <a:cs typeface="Times New Roman"/>
            </a:endParaRPr>
          </a:p>
        </p:txBody>
      </p:sp>
      <p:sp>
        <p:nvSpPr>
          <p:cNvPr id="18" name="object 18"/>
          <p:cNvSpPr txBox="1"/>
          <p:nvPr/>
        </p:nvSpPr>
        <p:spPr>
          <a:xfrm>
            <a:off x="3705533" y="2402979"/>
            <a:ext cx="992568" cy="307777"/>
          </a:xfrm>
          <a:prstGeom prst="rect">
            <a:avLst/>
          </a:prstGeom>
        </p:spPr>
        <p:txBody>
          <a:bodyPr vert="horz" wrap="square" lIns="0" tIns="0" rIns="0" bIns="0" rtlCol="0">
            <a:spAutoFit/>
          </a:bodyPr>
          <a:lstStyle/>
          <a:p>
            <a:pPr marL="12700"/>
            <a:r>
              <a:rPr lang="en-SG" sz="1000" u="sng" spc="-10">
                <a:latin typeface="Times New Roman"/>
                <a:cs typeface="Times New Roman"/>
              </a:rPr>
              <a:t>BSS lacks domain knowledge</a:t>
            </a:r>
            <a:endParaRPr lang="en-SG" sz="1000">
              <a:latin typeface="Times New Roman"/>
              <a:cs typeface="Times New Roman"/>
            </a:endParaRPr>
          </a:p>
        </p:txBody>
      </p:sp>
      <p:sp>
        <p:nvSpPr>
          <p:cNvPr id="19" name="object 19"/>
          <p:cNvSpPr txBox="1"/>
          <p:nvPr/>
        </p:nvSpPr>
        <p:spPr>
          <a:xfrm>
            <a:off x="3946058" y="2832372"/>
            <a:ext cx="1607820" cy="153888"/>
          </a:xfrm>
          <a:prstGeom prst="rect">
            <a:avLst/>
          </a:prstGeom>
        </p:spPr>
        <p:txBody>
          <a:bodyPr vert="horz" wrap="square" lIns="0" tIns="0" rIns="0" bIns="0" rtlCol="0">
            <a:spAutoFit/>
          </a:bodyPr>
          <a:lstStyle/>
          <a:p>
            <a:pPr marL="12700"/>
            <a:r>
              <a:rPr lang="en-SG" sz="1000" u="sng" spc="-5">
                <a:latin typeface="Times New Roman"/>
                <a:cs typeface="Times New Roman"/>
              </a:rPr>
              <a:t>Slow response rate</a:t>
            </a:r>
            <a:endParaRPr lang="en-SG" sz="1000">
              <a:latin typeface="Times New Roman"/>
              <a:cs typeface="Times New Roman"/>
            </a:endParaRPr>
          </a:p>
        </p:txBody>
      </p:sp>
      <p:sp>
        <p:nvSpPr>
          <p:cNvPr id="20" name="object 20"/>
          <p:cNvSpPr txBox="1"/>
          <p:nvPr/>
        </p:nvSpPr>
        <p:spPr>
          <a:xfrm>
            <a:off x="5039636" y="2018320"/>
            <a:ext cx="1168214" cy="307777"/>
          </a:xfrm>
          <a:prstGeom prst="rect">
            <a:avLst/>
          </a:prstGeom>
        </p:spPr>
        <p:txBody>
          <a:bodyPr vert="horz" wrap="square" lIns="0" tIns="0" rIns="0" bIns="0" rtlCol="0">
            <a:spAutoFit/>
          </a:bodyPr>
          <a:lstStyle/>
          <a:p>
            <a:pPr marL="12700"/>
            <a:r>
              <a:rPr lang="en-SG" sz="1000" u="sng" spc="-5">
                <a:latin typeface="Times New Roman"/>
                <a:cs typeface="Times New Roman"/>
              </a:rPr>
              <a:t>Proposal takes too long</a:t>
            </a:r>
            <a:endParaRPr lang="en-SG" sz="1000">
              <a:latin typeface="Times New Roman"/>
              <a:cs typeface="Times New Roman"/>
            </a:endParaRPr>
          </a:p>
        </p:txBody>
      </p:sp>
      <p:sp>
        <p:nvSpPr>
          <p:cNvPr id="21" name="object 21"/>
          <p:cNvSpPr txBox="1"/>
          <p:nvPr/>
        </p:nvSpPr>
        <p:spPr>
          <a:xfrm>
            <a:off x="5370261" y="2443989"/>
            <a:ext cx="1663456" cy="307777"/>
          </a:xfrm>
          <a:prstGeom prst="rect">
            <a:avLst/>
          </a:prstGeom>
        </p:spPr>
        <p:txBody>
          <a:bodyPr vert="horz" wrap="square" lIns="0" tIns="0" rIns="0" bIns="0" rtlCol="0">
            <a:spAutoFit/>
          </a:bodyPr>
          <a:lstStyle/>
          <a:p>
            <a:pPr marL="12700" marR="739140"/>
            <a:r>
              <a:rPr lang="en-SG" sz="1000" u="sng" spc="-5">
                <a:latin typeface="Times New Roman"/>
                <a:cs typeface="Times New Roman"/>
              </a:rPr>
              <a:t>Submission process is tedious</a:t>
            </a:r>
            <a:endParaRPr lang="en-SG" sz="1000">
              <a:latin typeface="Times New Roman"/>
              <a:cs typeface="Times New Roman"/>
            </a:endParaRPr>
          </a:p>
        </p:txBody>
      </p:sp>
      <p:sp>
        <p:nvSpPr>
          <p:cNvPr id="23" name="object 23"/>
          <p:cNvSpPr txBox="1"/>
          <p:nvPr/>
        </p:nvSpPr>
        <p:spPr>
          <a:xfrm>
            <a:off x="5948162" y="4465510"/>
            <a:ext cx="629920" cy="307777"/>
          </a:xfrm>
          <a:prstGeom prst="rect">
            <a:avLst/>
          </a:prstGeom>
        </p:spPr>
        <p:txBody>
          <a:bodyPr vert="horz" wrap="square" lIns="0" tIns="0" rIns="0" bIns="0" rtlCol="0">
            <a:spAutoFit/>
          </a:bodyPr>
          <a:lstStyle/>
          <a:p>
            <a:pPr marL="12700"/>
            <a:r>
              <a:rPr lang="en-US" sz="1000" u="sng" spc="-10">
                <a:latin typeface="Times New Roman"/>
                <a:cs typeface="Times New Roman"/>
              </a:rPr>
              <a:t>Incomplete Information</a:t>
            </a:r>
            <a:endParaRPr lang="en-US" sz="1000">
              <a:latin typeface="Times New Roman"/>
              <a:cs typeface="Times New Roman"/>
            </a:endParaRPr>
          </a:p>
        </p:txBody>
      </p:sp>
      <p:sp>
        <p:nvSpPr>
          <p:cNvPr id="24" name="object 24"/>
          <p:cNvSpPr txBox="1"/>
          <p:nvPr/>
        </p:nvSpPr>
        <p:spPr>
          <a:xfrm>
            <a:off x="6235378" y="3910821"/>
            <a:ext cx="865006" cy="615553"/>
          </a:xfrm>
          <a:prstGeom prst="rect">
            <a:avLst/>
          </a:prstGeom>
        </p:spPr>
        <p:txBody>
          <a:bodyPr vert="horz" wrap="square" lIns="0" tIns="0" rIns="0" bIns="0" rtlCol="0">
            <a:spAutoFit/>
          </a:bodyPr>
          <a:lstStyle/>
          <a:p>
            <a:pPr marL="12700"/>
            <a:r>
              <a:rPr lang="en-SG" sz="1000" u="sng">
                <a:latin typeface="Times New Roman"/>
                <a:cs typeface="Times New Roman"/>
              </a:rPr>
              <a:t>Missing configuration details</a:t>
            </a:r>
          </a:p>
          <a:p>
            <a:pPr marL="12700"/>
            <a:endParaRPr lang="en-SG" sz="1000">
              <a:latin typeface="Times New Roman"/>
              <a:cs typeface="Times New Roman"/>
            </a:endParaRPr>
          </a:p>
        </p:txBody>
      </p:sp>
      <p:sp>
        <p:nvSpPr>
          <p:cNvPr id="25" name="object 25"/>
          <p:cNvSpPr txBox="1"/>
          <p:nvPr/>
        </p:nvSpPr>
        <p:spPr>
          <a:xfrm>
            <a:off x="6578082" y="3548253"/>
            <a:ext cx="865006" cy="307777"/>
          </a:xfrm>
          <a:prstGeom prst="rect">
            <a:avLst/>
          </a:prstGeom>
        </p:spPr>
        <p:txBody>
          <a:bodyPr vert="horz" wrap="square" lIns="0" tIns="0" rIns="0" bIns="0" rtlCol="0">
            <a:spAutoFit/>
          </a:bodyPr>
          <a:lstStyle/>
          <a:p>
            <a:pPr marL="12700" marR="5080"/>
            <a:r>
              <a:rPr lang="en-SG" sz="1000" u="sng">
                <a:latin typeface="Times New Roman"/>
                <a:cs typeface="Times New Roman"/>
              </a:rPr>
              <a:t>Missing seller information</a:t>
            </a:r>
          </a:p>
        </p:txBody>
      </p:sp>
      <p:sp>
        <p:nvSpPr>
          <p:cNvPr id="28" name="object 28"/>
          <p:cNvSpPr txBox="1"/>
          <p:nvPr/>
        </p:nvSpPr>
        <p:spPr>
          <a:xfrm>
            <a:off x="4686110" y="3730713"/>
            <a:ext cx="1168268" cy="461665"/>
          </a:xfrm>
          <a:prstGeom prst="rect">
            <a:avLst/>
          </a:prstGeom>
        </p:spPr>
        <p:txBody>
          <a:bodyPr vert="horz" wrap="square" lIns="0" tIns="0" rIns="0" bIns="0" rtlCol="0">
            <a:spAutoFit/>
          </a:bodyPr>
          <a:lstStyle/>
          <a:p>
            <a:pPr marL="12700" marR="5080"/>
            <a:r>
              <a:rPr lang="en-SG" sz="1000" u="sng" spc="-5">
                <a:latin typeface="Times New Roman"/>
                <a:cs typeface="Times New Roman"/>
              </a:rPr>
              <a:t>Operations across different time zones and cultural contexts</a:t>
            </a:r>
            <a:endParaRPr lang="en-SG" sz="1000">
              <a:latin typeface="Times New Roman"/>
              <a:cs typeface="Times New Roman"/>
            </a:endParaRPr>
          </a:p>
        </p:txBody>
      </p:sp>
      <p:sp>
        <p:nvSpPr>
          <p:cNvPr id="31" name="object 31"/>
          <p:cNvSpPr txBox="1"/>
          <p:nvPr/>
        </p:nvSpPr>
        <p:spPr>
          <a:xfrm>
            <a:off x="3151041" y="3984019"/>
            <a:ext cx="955675" cy="307777"/>
          </a:xfrm>
          <a:prstGeom prst="rect">
            <a:avLst/>
          </a:prstGeom>
        </p:spPr>
        <p:txBody>
          <a:bodyPr vert="horz" wrap="square" lIns="0" tIns="0" rIns="0" bIns="0" rtlCol="0">
            <a:spAutoFit/>
          </a:bodyPr>
          <a:lstStyle/>
          <a:p>
            <a:pPr marL="12700"/>
            <a:r>
              <a:rPr lang="en-SG" sz="1000" u="sng" spc="-5">
                <a:latin typeface="Times New Roman"/>
                <a:cs typeface="Times New Roman"/>
              </a:rPr>
              <a:t>ERP system doesn’t work well</a:t>
            </a:r>
            <a:endParaRPr lang="en-SG" sz="1000">
              <a:latin typeface="Times New Roman"/>
              <a:cs typeface="Times New Roman"/>
            </a:endParaRPr>
          </a:p>
        </p:txBody>
      </p:sp>
      <p:sp>
        <p:nvSpPr>
          <p:cNvPr id="32" name="object 32"/>
          <p:cNvSpPr txBox="1"/>
          <p:nvPr/>
        </p:nvSpPr>
        <p:spPr>
          <a:xfrm>
            <a:off x="3413442" y="3568799"/>
            <a:ext cx="1076325" cy="307777"/>
          </a:xfrm>
          <a:prstGeom prst="rect">
            <a:avLst/>
          </a:prstGeom>
        </p:spPr>
        <p:txBody>
          <a:bodyPr vert="horz" wrap="square" lIns="0" tIns="0" rIns="0" bIns="0" rtlCol="0">
            <a:spAutoFit/>
          </a:bodyPr>
          <a:lstStyle/>
          <a:p>
            <a:pPr marL="12700"/>
            <a:r>
              <a:rPr lang="en-SG" sz="1000" u="sng" spc="-5">
                <a:latin typeface="Times New Roman"/>
                <a:cs typeface="Times New Roman"/>
              </a:rPr>
              <a:t>Incorrect configuration</a:t>
            </a:r>
            <a:endParaRPr lang="en-SG" sz="1000">
              <a:latin typeface="Times New Roman"/>
              <a:cs typeface="Times New Roman"/>
            </a:endParaRPr>
          </a:p>
        </p:txBody>
      </p:sp>
      <p:sp>
        <p:nvSpPr>
          <p:cNvPr id="33" name="object 33"/>
          <p:cNvSpPr/>
          <p:nvPr/>
        </p:nvSpPr>
        <p:spPr>
          <a:xfrm>
            <a:off x="2147582" y="1245522"/>
            <a:ext cx="7495935" cy="5043354"/>
          </a:xfrm>
          <a:custGeom>
            <a:avLst/>
            <a:gdLst/>
            <a:ahLst/>
            <a:cxnLst/>
            <a:rect l="l" t="t" r="r" b="b"/>
            <a:pathLst>
              <a:path w="7467600" h="4495800">
                <a:moveTo>
                  <a:pt x="0" y="4495800"/>
                </a:moveTo>
                <a:lnTo>
                  <a:pt x="7467600" y="4495800"/>
                </a:lnTo>
                <a:lnTo>
                  <a:pt x="7467600" y="0"/>
                </a:lnTo>
                <a:lnTo>
                  <a:pt x="0" y="0"/>
                </a:lnTo>
                <a:lnTo>
                  <a:pt x="0" y="4495800"/>
                </a:lnTo>
                <a:close/>
              </a:path>
            </a:pathLst>
          </a:custGeom>
          <a:ln w="28956">
            <a:solidFill>
              <a:srgbClr val="000000"/>
            </a:solidFill>
          </a:ln>
        </p:spPr>
        <p:txBody>
          <a:bodyPr wrap="square" lIns="0" tIns="0" rIns="0" bIns="0" rtlCol="0"/>
          <a:lstStyle/>
          <a:p>
            <a:endParaRPr/>
          </a:p>
        </p:txBody>
      </p:sp>
      <p:sp>
        <p:nvSpPr>
          <p:cNvPr id="38" name="TextBox 37">
            <a:extLst>
              <a:ext uri="{FF2B5EF4-FFF2-40B4-BE49-F238E27FC236}">
                <a16:creationId xmlns:a16="http://schemas.microsoft.com/office/drawing/2014/main" id="{995349A2-C95D-E2E1-96AF-4C29633E9105}"/>
              </a:ext>
            </a:extLst>
          </p:cNvPr>
          <p:cNvSpPr txBox="1"/>
          <p:nvPr/>
        </p:nvSpPr>
        <p:spPr>
          <a:xfrm>
            <a:off x="4020958" y="3030074"/>
            <a:ext cx="1638714" cy="400110"/>
          </a:xfrm>
          <a:prstGeom prst="rect">
            <a:avLst/>
          </a:prstGeom>
          <a:noFill/>
        </p:spPr>
        <p:txBody>
          <a:bodyPr wrap="square" rtlCol="0">
            <a:spAutoFit/>
          </a:bodyPr>
          <a:lstStyle/>
          <a:p>
            <a:r>
              <a:rPr lang="en-SG" sz="1000" u="sng">
                <a:latin typeface="Times New Roman" panose="02020603050405020304" pitchFamily="18" charset="0"/>
                <a:cs typeface="Times New Roman" panose="02020603050405020304" pitchFamily="18" charset="0"/>
              </a:rPr>
              <a:t>Difficult to identify BSS agent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F10C-0B77-C4A7-189F-E2AF2F03C4BB}"/>
              </a:ext>
            </a:extLst>
          </p:cNvPr>
          <p:cNvSpPr>
            <a:spLocks noGrp="1"/>
          </p:cNvSpPr>
          <p:nvPr>
            <p:ph type="ctrTitle"/>
          </p:nvPr>
        </p:nvSpPr>
        <p:spPr>
          <a:xfrm>
            <a:off x="1022554" y="833283"/>
            <a:ext cx="9144000" cy="2391698"/>
          </a:xfrm>
        </p:spPr>
        <p:txBody>
          <a:bodyPr>
            <a:normAutofit fontScale="90000"/>
          </a:bodyPr>
          <a:lstStyle/>
          <a:p>
            <a:pPr algn="l"/>
            <a:br>
              <a:rPr lang="en-US" sz="1800" b="1" i="0">
                <a:effectLst/>
                <a:latin typeface="Google Sans"/>
              </a:rPr>
            </a:br>
            <a:r>
              <a:rPr lang="en-US" sz="1800" b="1" i="0">
                <a:effectLst/>
                <a:latin typeface="Google Sans"/>
              </a:rPr>
              <a:t>Solutions which can be implemented:</a:t>
            </a:r>
            <a:br>
              <a:rPr lang="en-US" sz="1200" b="0" i="0">
                <a:effectLst/>
                <a:latin typeface="Google Sans"/>
              </a:rPr>
            </a:br>
            <a:br>
              <a:rPr lang="en-US" sz="1200" b="0" i="0">
                <a:effectLst/>
                <a:latin typeface="Google Sans"/>
              </a:rPr>
            </a:br>
            <a:br>
              <a:rPr lang="en-US" sz="1200" b="0" i="0">
                <a:effectLst/>
                <a:latin typeface="Google Sans"/>
              </a:rPr>
            </a:br>
            <a:br>
              <a:rPr lang="en-US" sz="1200" b="0" i="0">
                <a:effectLst/>
                <a:latin typeface="Google Sans"/>
              </a:rPr>
            </a:br>
            <a:r>
              <a:rPr lang="en-US" sz="1800" b="0" i="0">
                <a:effectLst/>
                <a:latin typeface="Google Sans"/>
              </a:rPr>
              <a:t>Provide training to the BSS team on how to use the ERP system correctly</a:t>
            </a:r>
            <a:br>
              <a:rPr lang="en-US" sz="1800" b="0" i="0">
                <a:effectLst/>
                <a:latin typeface="Google Sans"/>
              </a:rPr>
            </a:br>
            <a:r>
              <a:rPr lang="en-US" sz="1800" b="0" i="0">
                <a:effectLst/>
                <a:latin typeface="Google Sans"/>
              </a:rPr>
              <a:t>Simplify the proposal process</a:t>
            </a:r>
            <a:br>
              <a:rPr lang="en-US" sz="1800" b="0" i="0">
                <a:effectLst/>
                <a:latin typeface="Google Sans"/>
              </a:rPr>
            </a:br>
            <a:r>
              <a:rPr lang="en-US" sz="1800" b="0" i="0">
                <a:effectLst/>
                <a:latin typeface="Google Sans"/>
              </a:rPr>
              <a:t>Provide the BSS team with more domain knowledge training</a:t>
            </a:r>
            <a:br>
              <a:rPr lang="en-US" sz="1800" b="0" i="0">
                <a:effectLst/>
                <a:latin typeface="Google Sans"/>
              </a:rPr>
            </a:br>
            <a:r>
              <a:rPr lang="en-US" sz="1800" b="0" i="0">
                <a:effectLst/>
                <a:latin typeface="Google Sans"/>
              </a:rPr>
              <a:t>Streamline the submission process</a:t>
            </a:r>
            <a:br>
              <a:rPr lang="en-US" sz="1800" b="0" i="0">
                <a:effectLst/>
                <a:latin typeface="Google Sans"/>
              </a:rPr>
            </a:br>
            <a:r>
              <a:rPr lang="en-US" sz="1800" b="0" i="0">
                <a:effectLst/>
                <a:latin typeface="Google Sans"/>
              </a:rPr>
              <a:t>Set service level agreements for response times</a:t>
            </a:r>
            <a:br>
              <a:rPr lang="en-US" sz="1800" b="0" i="0">
                <a:effectLst/>
                <a:latin typeface="Google Sans"/>
              </a:rPr>
            </a:br>
            <a:r>
              <a:rPr lang="en-US" sz="1800" b="0" i="0">
                <a:effectLst/>
                <a:latin typeface="Google Sans"/>
              </a:rPr>
              <a:t>Make it easier to identify the BSS agent to work with</a:t>
            </a:r>
            <a:br>
              <a:rPr lang="en-US" sz="1800" b="0" i="0">
                <a:effectLst/>
                <a:latin typeface="Google Sans"/>
              </a:rPr>
            </a:br>
            <a:r>
              <a:rPr lang="en-US" sz="1800" b="0" i="0">
                <a:effectLst/>
                <a:latin typeface="Google Sans"/>
              </a:rPr>
              <a:t>Improve the accuracy of the ERP system</a:t>
            </a:r>
            <a:br>
              <a:rPr lang="en-US" sz="1800" b="0" i="0">
                <a:effectLst/>
                <a:latin typeface="Google Sans"/>
              </a:rPr>
            </a:br>
            <a:r>
              <a:rPr lang="en-US" sz="1800" b="0" i="0">
                <a:effectLst/>
                <a:latin typeface="Google Sans"/>
              </a:rPr>
              <a:t>Ensure that sellers provide complete information</a:t>
            </a:r>
            <a:br>
              <a:rPr lang="en-US" sz="1800" b="0" i="0">
                <a:effectLst/>
                <a:latin typeface="Google Sans"/>
              </a:rPr>
            </a:br>
            <a:r>
              <a:rPr lang="en-US" sz="1800" b="0" i="0">
                <a:effectLst/>
                <a:latin typeface="Google Sans"/>
              </a:rPr>
              <a:t>Improve communication and coordination between teams across different time zones and cultural contexts</a:t>
            </a:r>
            <a:br>
              <a:rPr lang="en-US" sz="1200" b="0" i="0">
                <a:effectLst/>
                <a:latin typeface="Google Sans"/>
              </a:rPr>
            </a:br>
            <a:endParaRPr lang="en-SG" sz="1200"/>
          </a:p>
        </p:txBody>
      </p:sp>
    </p:spTree>
    <p:extLst>
      <p:ext uri="{BB962C8B-B14F-4D97-AF65-F5344CB8AC3E}">
        <p14:creationId xmlns:p14="http://schemas.microsoft.com/office/powerpoint/2010/main" val="2893213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reaching for a paper on a table full of paper and sticky notes">
            <a:extLst>
              <a:ext uri="{FF2B5EF4-FFF2-40B4-BE49-F238E27FC236}">
                <a16:creationId xmlns:a16="http://schemas.microsoft.com/office/drawing/2014/main" id="{0F6CC024-EF4F-37E2-7653-43FC3109CE46}"/>
              </a:ext>
            </a:extLst>
          </p:cNvPr>
          <p:cNvPicPr>
            <a:picLocks noChangeAspect="1"/>
          </p:cNvPicPr>
          <p:nvPr/>
        </p:nvPicPr>
        <p:blipFill rotWithShape="1">
          <a:blip r:embed="rId2"/>
          <a:srcRect t="10835" r="-2" b="4892"/>
          <a:stretch/>
        </p:blipFill>
        <p:spPr>
          <a:xfrm>
            <a:off x="20" y="10"/>
            <a:ext cx="12191979" cy="6857990"/>
          </a:xfrm>
          <a:prstGeom prst="rect">
            <a:avLst/>
          </a:prstGeom>
        </p:spPr>
      </p:pic>
      <p:sp useBgFill="1">
        <p:nvSpPr>
          <p:cNvPr id="9" name="Rectangle 8">
            <a:extLst>
              <a:ext uri="{FF2B5EF4-FFF2-40B4-BE49-F238E27FC236}">
                <a16:creationId xmlns:a16="http://schemas.microsoft.com/office/drawing/2014/main" id="{8EB2B82E-9519-13BE-F662-21976E2C7A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43" y="1170650"/>
            <a:ext cx="9873914" cy="45283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EA56E-90D2-D0A5-858E-09C45958C1BB}"/>
              </a:ext>
            </a:extLst>
          </p:cNvPr>
          <p:cNvSpPr>
            <a:spLocks noGrp="1"/>
          </p:cNvSpPr>
          <p:nvPr>
            <p:ph type="title"/>
          </p:nvPr>
        </p:nvSpPr>
        <p:spPr>
          <a:xfrm>
            <a:off x="1476303" y="1957510"/>
            <a:ext cx="3703486" cy="2751955"/>
          </a:xfrm>
        </p:spPr>
        <p:txBody>
          <a:bodyPr anchor="t">
            <a:normAutofit/>
          </a:bodyPr>
          <a:lstStyle/>
          <a:p>
            <a:r>
              <a:rPr lang="en-US" sz="3200" b="1">
                <a:cs typeface="Calibri Light"/>
              </a:rPr>
              <a:t>Recommendations</a:t>
            </a:r>
          </a:p>
        </p:txBody>
      </p:sp>
      <p:cxnSp>
        <p:nvCxnSpPr>
          <p:cNvPr id="11" name="Straight Connector 10">
            <a:extLst>
              <a:ext uri="{FF2B5EF4-FFF2-40B4-BE49-F238E27FC236}">
                <a16:creationId xmlns:a16="http://schemas.microsoft.com/office/drawing/2014/main" id="{58111A9F-5A83-81E0-CD78-A5959435DC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47465" y="176282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16BBCB-C54B-58E8-AF66-823C262D3F86}"/>
              </a:ext>
            </a:extLst>
          </p:cNvPr>
          <p:cNvSpPr>
            <a:spLocks noGrp="1"/>
          </p:cNvSpPr>
          <p:nvPr>
            <p:ph idx="1"/>
          </p:nvPr>
        </p:nvSpPr>
        <p:spPr>
          <a:xfrm>
            <a:off x="5089307" y="1656353"/>
            <a:ext cx="5442222" cy="3743006"/>
          </a:xfrm>
        </p:spPr>
        <p:txBody>
          <a:bodyPr vert="horz" lIns="91440" tIns="45720" rIns="91440" bIns="45720" rtlCol="0" anchor="t">
            <a:noAutofit/>
          </a:bodyPr>
          <a:lstStyle/>
          <a:p>
            <a:pPr>
              <a:lnSpc>
                <a:spcPct val="120000"/>
              </a:lnSpc>
            </a:pPr>
            <a:r>
              <a:rPr lang="en-US" sz="1200">
                <a:latin typeface="Calibri Light"/>
                <a:ea typeface="+mn-lt"/>
                <a:cs typeface="+mn-lt"/>
              </a:rPr>
              <a:t>Use a </a:t>
            </a:r>
            <a:r>
              <a:rPr lang="en-US" sz="1200" b="1">
                <a:latin typeface="Calibri Light"/>
                <a:ea typeface="+mn-lt"/>
                <a:cs typeface="+mn-lt"/>
              </a:rPr>
              <a:t>workflow management tool</a:t>
            </a:r>
            <a:r>
              <a:rPr lang="en-US" sz="1200">
                <a:latin typeface="Calibri Light"/>
                <a:ea typeface="+mn-lt"/>
                <a:cs typeface="+mn-lt"/>
              </a:rPr>
              <a:t> so that seller has visibility on the progress of the proposal creation process  </a:t>
            </a:r>
            <a:endParaRPr lang="en-US" sz="1200">
              <a:latin typeface="Calibri Light"/>
              <a:cs typeface="Calibri Light"/>
            </a:endParaRPr>
          </a:p>
          <a:p>
            <a:pPr>
              <a:lnSpc>
                <a:spcPct val="120000"/>
              </a:lnSpc>
            </a:pPr>
            <a:r>
              <a:rPr lang="en-US" sz="1200">
                <a:latin typeface="Calibri Light"/>
                <a:ea typeface="+mn-lt"/>
                <a:cs typeface="+mn-lt"/>
              </a:rPr>
              <a:t>Define a parameter called  </a:t>
            </a:r>
            <a:r>
              <a:rPr lang="en-US" sz="1200" b="1">
                <a:latin typeface="Calibri Light"/>
                <a:ea typeface="+mn-lt"/>
                <a:cs typeface="+mn-lt"/>
              </a:rPr>
              <a:t>"Bid Complexit</a:t>
            </a:r>
            <a:r>
              <a:rPr lang="en-US" sz="1200">
                <a:latin typeface="Calibri Light"/>
                <a:ea typeface="+mn-lt"/>
                <a:cs typeface="+mn-lt"/>
              </a:rPr>
              <a:t>y" and divide the bid specialists into 3 groups based on their past experiences, and domain knowledge. Assign the bid to a BSS based on this score. </a:t>
            </a:r>
          </a:p>
          <a:p>
            <a:pPr>
              <a:lnSpc>
                <a:spcPct val="120000"/>
              </a:lnSpc>
            </a:pPr>
            <a:r>
              <a:rPr lang="en-US" sz="1200">
                <a:latin typeface="Calibri Light"/>
                <a:ea typeface="+mn-lt"/>
                <a:cs typeface="+mn-lt"/>
              </a:rPr>
              <a:t>BSS to undergo </a:t>
            </a:r>
            <a:r>
              <a:rPr lang="en-US" sz="1200" b="1">
                <a:latin typeface="Calibri Light"/>
                <a:ea typeface="+mn-lt"/>
                <a:cs typeface="+mn-lt"/>
              </a:rPr>
              <a:t>mandatory training</a:t>
            </a:r>
            <a:r>
              <a:rPr lang="en-US" sz="1200">
                <a:latin typeface="Calibri Light"/>
                <a:ea typeface="+mn-lt"/>
                <a:cs typeface="+mn-lt"/>
              </a:rPr>
              <a:t> for all brands and products sold </a:t>
            </a:r>
          </a:p>
          <a:p>
            <a:pPr>
              <a:lnSpc>
                <a:spcPct val="120000"/>
              </a:lnSpc>
            </a:pPr>
            <a:r>
              <a:rPr lang="en-US" sz="1200" b="1">
                <a:latin typeface="Calibri Light"/>
                <a:ea typeface="+mn-lt"/>
                <a:cs typeface="+mn-lt"/>
              </a:rPr>
              <a:t>Simplify the proposal format</a:t>
            </a:r>
            <a:r>
              <a:rPr lang="en-US" sz="1200">
                <a:latin typeface="Calibri Light"/>
                <a:ea typeface="+mn-lt"/>
                <a:cs typeface="+mn-lt"/>
              </a:rPr>
              <a:t> keeping only the relevant details </a:t>
            </a:r>
          </a:p>
          <a:p>
            <a:pPr>
              <a:lnSpc>
                <a:spcPct val="120000"/>
              </a:lnSpc>
            </a:pPr>
            <a:r>
              <a:rPr lang="en-US" sz="1200">
                <a:latin typeface="Calibri Light"/>
                <a:ea typeface="Calibri" panose="020F0502020204030204"/>
                <a:cs typeface="Calibri" panose="020F0502020204030204"/>
              </a:rPr>
              <a:t>To minimize data inconsistencies, have a </a:t>
            </a:r>
            <a:r>
              <a:rPr lang="en-US" sz="1200" b="1">
                <a:latin typeface="Calibri Light"/>
                <a:ea typeface="Calibri" panose="020F0502020204030204"/>
                <a:cs typeface="Calibri" panose="020F0502020204030204"/>
              </a:rPr>
              <a:t>fixed standard format</a:t>
            </a:r>
            <a:r>
              <a:rPr lang="en-US" sz="1200">
                <a:latin typeface="Calibri Light"/>
                <a:ea typeface="Calibri" panose="020F0502020204030204"/>
                <a:cs typeface="Calibri" panose="020F0502020204030204"/>
              </a:rPr>
              <a:t>  for the data being entered into the ERP system</a:t>
            </a:r>
          </a:p>
          <a:p>
            <a:pPr>
              <a:lnSpc>
                <a:spcPct val="120000"/>
              </a:lnSpc>
            </a:pPr>
            <a:r>
              <a:rPr lang="en-US" sz="1200">
                <a:latin typeface="Calibri Light"/>
                <a:ea typeface="Calibri" panose="020F0502020204030204"/>
                <a:cs typeface="Calibri" panose="020F0502020204030204"/>
              </a:rPr>
              <a:t>Conduct </a:t>
            </a:r>
            <a:r>
              <a:rPr lang="en-US" sz="1200" b="1">
                <a:latin typeface="Calibri Light"/>
                <a:ea typeface="Calibri" panose="020F0502020204030204"/>
                <a:cs typeface="Calibri" panose="020F0502020204030204"/>
              </a:rPr>
              <a:t>data verification</a:t>
            </a:r>
            <a:r>
              <a:rPr lang="en-US" sz="1200">
                <a:latin typeface="Calibri Light"/>
                <a:ea typeface="Calibri" panose="020F0502020204030204"/>
                <a:cs typeface="Calibri" panose="020F0502020204030204"/>
              </a:rPr>
              <a:t> at each step </a:t>
            </a:r>
          </a:p>
          <a:p>
            <a:pPr>
              <a:lnSpc>
                <a:spcPct val="120000"/>
              </a:lnSpc>
            </a:pPr>
            <a:r>
              <a:rPr lang="en-US" sz="1200">
                <a:latin typeface="Calibri Light"/>
                <a:ea typeface="Calibri" panose="020F0502020204030204"/>
                <a:cs typeface="Calibri" panose="020F0502020204030204"/>
              </a:rPr>
              <a:t>The pricing team and branding manager are not actively involved in the proposal creation process except for the last few steps. We recommend merging the two teams to improve cycle time, increase efficiency, and reduce costs.</a:t>
            </a:r>
            <a:r>
              <a:rPr lang="en-US" sz="1200">
                <a:ea typeface="Calibri" panose="020F0502020204030204"/>
                <a:cs typeface="Calibri" panose="020F0502020204030204"/>
              </a:rPr>
              <a:t> </a:t>
            </a:r>
          </a:p>
          <a:p>
            <a:endParaRPr lang="en-US" sz="1200">
              <a:ea typeface="Calibri" panose="020F0502020204030204"/>
              <a:cs typeface="Calibri" panose="020F0502020204030204"/>
            </a:endParaRPr>
          </a:p>
          <a:p>
            <a:endParaRPr lang="en-US" sz="1200">
              <a:ea typeface="Calibri" panose="020F0502020204030204"/>
              <a:cs typeface="Calibri" panose="020F0502020204030204"/>
            </a:endParaRPr>
          </a:p>
          <a:p>
            <a:endParaRPr lang="en-US" sz="1200">
              <a:ea typeface="Calibri" panose="020F0502020204030204"/>
              <a:cs typeface="Calibri" panose="020F0502020204030204"/>
            </a:endParaRPr>
          </a:p>
        </p:txBody>
      </p:sp>
    </p:spTree>
    <p:extLst>
      <p:ext uri="{BB962C8B-B14F-4D97-AF65-F5344CB8AC3E}">
        <p14:creationId xmlns:p14="http://schemas.microsoft.com/office/powerpoint/2010/main" val="230993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478AB4-F5FC-369F-4D5C-9B4007F5B00A}"/>
              </a:ext>
            </a:extLst>
          </p:cNvPr>
          <p:cNvPicPr>
            <a:picLocks noChangeAspect="1"/>
          </p:cNvPicPr>
          <p:nvPr/>
        </p:nvPicPr>
        <p:blipFill rotWithShape="1">
          <a:blip r:embed="rId2"/>
          <a:srcRect r="6250" b="6250"/>
          <a:stretch/>
        </p:blipFill>
        <p:spPr>
          <a:xfrm>
            <a:off x="20" y="10"/>
            <a:ext cx="12191979" cy="6857990"/>
          </a:xfrm>
          <a:prstGeom prst="rect">
            <a:avLst/>
          </a:prstGeom>
        </p:spPr>
      </p:pic>
      <p:sp useBgFill="1">
        <p:nvSpPr>
          <p:cNvPr id="9" name="Rectangle 8">
            <a:extLst>
              <a:ext uri="{FF2B5EF4-FFF2-40B4-BE49-F238E27FC236}">
                <a16:creationId xmlns:a16="http://schemas.microsoft.com/office/drawing/2014/main" id="{8EB2B82E-9519-13BE-F662-21976E2C7A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43" y="1170650"/>
            <a:ext cx="9873914" cy="45283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C578A-A258-56AA-2BF6-BC9011E928DA}"/>
              </a:ext>
            </a:extLst>
          </p:cNvPr>
          <p:cNvSpPr>
            <a:spLocks noGrp="1"/>
          </p:cNvSpPr>
          <p:nvPr>
            <p:ph type="title"/>
          </p:nvPr>
        </p:nvSpPr>
        <p:spPr>
          <a:xfrm>
            <a:off x="1658754" y="2021904"/>
            <a:ext cx="3703486" cy="2751955"/>
          </a:xfrm>
        </p:spPr>
        <p:txBody>
          <a:bodyPr anchor="t">
            <a:normAutofit/>
          </a:bodyPr>
          <a:lstStyle/>
          <a:p>
            <a:r>
              <a:rPr lang="en-US" sz="3600" b="1">
                <a:ea typeface="Calibri Light"/>
                <a:cs typeface="Calibri Light"/>
              </a:rPr>
              <a:t>Control Plan</a:t>
            </a:r>
          </a:p>
        </p:txBody>
      </p:sp>
      <p:cxnSp>
        <p:nvCxnSpPr>
          <p:cNvPr id="11" name="Straight Connector 10">
            <a:extLst>
              <a:ext uri="{FF2B5EF4-FFF2-40B4-BE49-F238E27FC236}">
                <a16:creationId xmlns:a16="http://schemas.microsoft.com/office/drawing/2014/main" id="{58111A9F-5A83-81E0-CD78-A5959435DC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47465" y="176282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B5EFC6-C47D-46C0-F626-F271F35FEC13}"/>
              </a:ext>
            </a:extLst>
          </p:cNvPr>
          <p:cNvSpPr>
            <a:spLocks noGrp="1"/>
          </p:cNvSpPr>
          <p:nvPr>
            <p:ph idx="1"/>
          </p:nvPr>
        </p:nvSpPr>
        <p:spPr>
          <a:xfrm>
            <a:off x="6023025" y="1677819"/>
            <a:ext cx="4540701" cy="3496161"/>
          </a:xfrm>
        </p:spPr>
        <p:txBody>
          <a:bodyPr vert="horz" lIns="91440" tIns="45720" rIns="91440" bIns="45720" rtlCol="0">
            <a:normAutofit/>
          </a:bodyPr>
          <a:lstStyle/>
          <a:p>
            <a:pPr>
              <a:buFont typeface="Calibri" panose="020B0604020202020204" pitchFamily="34" charset="0"/>
              <a:buChar char="-"/>
            </a:pPr>
            <a:r>
              <a:rPr lang="en-US" sz="1700">
                <a:cs typeface="Calibri"/>
              </a:rPr>
              <a:t>Conduct regular performance self and peer evaluations and make changes to the proposal creation process based on this feedback </a:t>
            </a:r>
          </a:p>
          <a:p>
            <a:pPr>
              <a:buFont typeface="Calibri" panose="020B0604020202020204" pitchFamily="34" charset="0"/>
              <a:buChar char="-"/>
            </a:pPr>
            <a:r>
              <a:rPr lang="en-US" sz="1700">
                <a:cs typeface="Calibri"/>
              </a:rPr>
              <a:t>Have a ticketing system where sellers and bid specialists can raise a ticket on a portal when they are stuck. Form a core control team to resolve these day-to-day issues as soon as they arise so it doesn't add to delay in the cycle time</a:t>
            </a:r>
          </a:p>
          <a:p>
            <a:pPr>
              <a:buFont typeface="Calibri" panose="020B0604020202020204" pitchFamily="34" charset="0"/>
              <a:buChar char="-"/>
            </a:pPr>
            <a:r>
              <a:rPr lang="en-US" sz="1700">
                <a:cs typeface="Calibri"/>
              </a:rPr>
              <a:t>Conduct monthly sync-ups where bid specialists and sellers from various geographic regions can ask questions, raise concerns or give suggestions related to the workflow</a:t>
            </a:r>
          </a:p>
        </p:txBody>
      </p:sp>
    </p:spTree>
    <p:extLst>
      <p:ext uri="{BB962C8B-B14F-4D97-AF65-F5344CB8AC3E}">
        <p14:creationId xmlns:p14="http://schemas.microsoft.com/office/powerpoint/2010/main" val="3012649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FDF3-348B-69C5-EC3B-A21D89ABCF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FB8F60-FA29-626B-AE38-CEE95D63CA8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9008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F72656-298B-C397-5729-17C30E222AA7}"/>
              </a:ext>
            </a:extLst>
          </p:cNvPr>
          <p:cNvSpPr>
            <a:spLocks noGrp="1"/>
          </p:cNvSpPr>
          <p:nvPr>
            <p:ph type="title"/>
          </p:nvPr>
        </p:nvSpPr>
        <p:spPr>
          <a:xfrm>
            <a:off x="714936" y="171162"/>
            <a:ext cx="2963446" cy="2371148"/>
          </a:xfrm>
        </p:spPr>
        <p:txBody>
          <a:bodyPr>
            <a:normAutofit/>
          </a:bodyPr>
          <a:lstStyle/>
          <a:p>
            <a:r>
              <a:rPr lang="en-US" sz="3200" b="1">
                <a:solidFill>
                  <a:srgbClr val="FFFFFF"/>
                </a:solidFill>
                <a:latin typeface="Calibri Light"/>
                <a:cs typeface="Calibri Light"/>
              </a:rPr>
              <a:t>Project Charter</a:t>
            </a:r>
          </a:p>
        </p:txBody>
      </p:sp>
      <p:graphicFrame>
        <p:nvGraphicFramePr>
          <p:cNvPr id="4" name="Table 3">
            <a:extLst>
              <a:ext uri="{FF2B5EF4-FFF2-40B4-BE49-F238E27FC236}">
                <a16:creationId xmlns:a16="http://schemas.microsoft.com/office/drawing/2014/main" id="{BF0ED7A3-12E1-BD29-C7EF-14807DADF000}"/>
              </a:ext>
            </a:extLst>
          </p:cNvPr>
          <p:cNvGraphicFramePr>
            <a:graphicFrameLocks noGrp="1"/>
          </p:cNvGraphicFramePr>
          <p:nvPr>
            <p:extLst>
              <p:ext uri="{D42A27DB-BD31-4B8C-83A1-F6EECF244321}">
                <p14:modId xmlns:p14="http://schemas.microsoft.com/office/powerpoint/2010/main" val="3077917398"/>
              </p:ext>
            </p:extLst>
          </p:nvPr>
        </p:nvGraphicFramePr>
        <p:xfrm>
          <a:off x="4207933" y="719367"/>
          <a:ext cx="7347538" cy="5443319"/>
        </p:xfrm>
        <a:graphic>
          <a:graphicData uri="http://schemas.openxmlformats.org/drawingml/2006/table">
            <a:tbl>
              <a:tblPr firstRow="1" bandRow="1">
                <a:tableStyleId>{5C22544A-7EE6-4342-B048-85BDC9FD1C3A}</a:tableStyleId>
              </a:tblPr>
              <a:tblGrid>
                <a:gridCol w="3045249">
                  <a:extLst>
                    <a:ext uri="{9D8B030D-6E8A-4147-A177-3AD203B41FA5}">
                      <a16:colId xmlns:a16="http://schemas.microsoft.com/office/drawing/2014/main" val="3481152706"/>
                    </a:ext>
                  </a:extLst>
                </a:gridCol>
                <a:gridCol w="2172022">
                  <a:extLst>
                    <a:ext uri="{9D8B030D-6E8A-4147-A177-3AD203B41FA5}">
                      <a16:colId xmlns:a16="http://schemas.microsoft.com/office/drawing/2014/main" val="3039307917"/>
                    </a:ext>
                  </a:extLst>
                </a:gridCol>
                <a:gridCol w="2130267">
                  <a:extLst>
                    <a:ext uri="{9D8B030D-6E8A-4147-A177-3AD203B41FA5}">
                      <a16:colId xmlns:a16="http://schemas.microsoft.com/office/drawing/2014/main" val="2537758277"/>
                    </a:ext>
                  </a:extLst>
                </a:gridCol>
              </a:tblGrid>
              <a:tr h="320007">
                <a:tc gridSpan="3">
                  <a:txBody>
                    <a:bodyPr/>
                    <a:lstStyle/>
                    <a:p>
                      <a:pPr lvl="0" algn="l">
                        <a:buNone/>
                      </a:pPr>
                      <a:r>
                        <a:rPr lang="en-US" sz="1300" b="1" i="0" u="none" strike="noStrike" baseline="0" noProof="0">
                          <a:solidFill>
                            <a:srgbClr val="FFFFFF"/>
                          </a:solidFill>
                          <a:effectLst/>
                          <a:latin typeface="Arial"/>
                        </a:rPr>
                        <a:t>Streamlining Gentech’s Proposal Creation Process</a:t>
                      </a:r>
                      <a:endParaRPr lang="en-US" sz="1500" baseline="0" noProof="0"/>
                    </a:p>
                  </a:txBody>
                  <a:tcPr marL="96973" marR="96973" marT="48486" marB="484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472C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79541675"/>
                  </a:ext>
                </a:extLst>
              </a:tr>
              <a:tr h="896817">
                <a:tc gridSpan="2">
                  <a:txBody>
                    <a:bodyPr/>
                    <a:lstStyle/>
                    <a:p>
                      <a:pPr algn="l" fontAlgn="base"/>
                      <a:r>
                        <a:rPr lang="en-IE" sz="1300" b="1" i="0" u="sng">
                          <a:solidFill>
                            <a:srgbClr val="000000"/>
                          </a:solidFill>
                          <a:effectLst/>
                          <a:latin typeface="Arial"/>
                        </a:rPr>
                        <a:t>Business Problem: </a:t>
                      </a:r>
                      <a:r>
                        <a:rPr lang="en-IE" sz="1300" b="1" i="0" u="none" strike="noStrike">
                          <a:solidFill>
                            <a:srgbClr val="000000"/>
                          </a:solidFill>
                          <a:effectLst/>
                          <a:latin typeface="Arial"/>
                        </a:rPr>
                        <a:t> </a:t>
                      </a:r>
                      <a:endParaRPr lang="en-IE" sz="1900" b="0" i="0">
                        <a:solidFill>
                          <a:srgbClr val="000000"/>
                        </a:solidFill>
                        <a:effectLst/>
                        <a:latin typeface="Arial"/>
                      </a:endParaRPr>
                    </a:p>
                    <a:p>
                      <a:pPr lvl="0" algn="l">
                        <a:buNone/>
                      </a:pPr>
                      <a:r>
                        <a:rPr lang="en-IE" sz="1100" b="1" i="0" u="none" strike="noStrike">
                          <a:solidFill>
                            <a:srgbClr val="000000"/>
                          </a:solidFill>
                          <a:effectLst/>
                          <a:latin typeface="Arial"/>
                        </a:rPr>
                        <a:t>Gentech has seen an 18% reduction in revenue over the past couple of years despite being a market leader in providing integrated business solutions with a presence in 150+ countries. </a:t>
                      </a:r>
                    </a:p>
                  </a:txBody>
                  <a:tcPr marL="96973" marR="96973" marT="48486" marB="484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ase"/>
                      <a:r>
                        <a:rPr lang="en-IE" sz="1300" b="1" i="0" u="sng">
                          <a:solidFill>
                            <a:srgbClr val="000000"/>
                          </a:solidFill>
                          <a:effectLst/>
                          <a:latin typeface="Arial"/>
                        </a:rPr>
                        <a:t>Project Sponsor</a:t>
                      </a:r>
                      <a:endParaRPr lang="en-IE" sz="1900" b="0" i="0">
                        <a:solidFill>
                          <a:srgbClr val="000000"/>
                        </a:solidFill>
                        <a:effectLst/>
                        <a:latin typeface="Arial"/>
                      </a:endParaRPr>
                    </a:p>
                    <a:p>
                      <a:pPr algn="l" fontAlgn="base"/>
                      <a:r>
                        <a:rPr lang="en-IE" sz="1300" b="0" i="0" u="none" strike="noStrike">
                          <a:solidFill>
                            <a:srgbClr val="374151"/>
                          </a:solidFill>
                          <a:effectLst/>
                          <a:latin typeface="Arial"/>
                        </a:rPr>
                        <a:t>Grace Monroe</a:t>
                      </a:r>
                      <a:endParaRPr lang="en-IE" sz="1900" b="0" i="0">
                        <a:solidFill>
                          <a:srgbClr val="000000"/>
                        </a:solidFill>
                        <a:effectLst/>
                        <a:latin typeface="Arial"/>
                      </a:endParaRPr>
                    </a:p>
                    <a:p>
                      <a:pPr algn="l" fontAlgn="base"/>
                      <a:r>
                        <a:rPr lang="en-IE" sz="1300" b="1" i="0" u="sng">
                          <a:solidFill>
                            <a:srgbClr val="000000"/>
                          </a:solidFill>
                          <a:effectLst/>
                          <a:latin typeface="Arial"/>
                        </a:rPr>
                        <a:t>Project Manager</a:t>
                      </a:r>
                      <a:endParaRPr lang="en-IE" sz="1900" b="0" i="0">
                        <a:solidFill>
                          <a:srgbClr val="000000"/>
                        </a:solidFill>
                        <a:effectLst/>
                        <a:latin typeface="Arial"/>
                      </a:endParaRPr>
                    </a:p>
                    <a:p>
                      <a:pPr algn="l" fontAlgn="base"/>
                      <a:r>
                        <a:rPr lang="en-IE" sz="1300" b="0" i="0" u="none" strike="noStrike">
                          <a:solidFill>
                            <a:srgbClr val="374151"/>
                          </a:solidFill>
                          <a:effectLst/>
                          <a:latin typeface="Arial"/>
                        </a:rPr>
                        <a:t>Jeff Hugh, LSS Black Belt</a:t>
                      </a:r>
                      <a:endParaRPr lang="en-IE" sz="1900" b="0" i="0">
                        <a:solidFill>
                          <a:srgbClr val="000000"/>
                        </a:solidFill>
                        <a:effectLst/>
                        <a:latin typeface="Arial"/>
                      </a:endParaRPr>
                    </a:p>
                  </a:txBody>
                  <a:tcPr marL="96973" marR="96973" marT="48486" marB="484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3077864"/>
                  </a:ext>
                </a:extLst>
              </a:tr>
              <a:tr h="2832336">
                <a:tc gridSpan="2">
                  <a:txBody>
                    <a:bodyPr/>
                    <a:lstStyle/>
                    <a:p>
                      <a:pPr algn="l" fontAlgn="base"/>
                      <a:r>
                        <a:rPr lang="en-US" sz="1300" b="1" i="0" u="sng">
                          <a:solidFill>
                            <a:srgbClr val="000000"/>
                          </a:solidFill>
                          <a:effectLst/>
                          <a:latin typeface="Arial"/>
                        </a:rPr>
                        <a:t>Objective and Scope</a:t>
                      </a:r>
                      <a:r>
                        <a:rPr lang="en-US" sz="1300" b="1" i="0" u="none" strike="noStrike">
                          <a:solidFill>
                            <a:srgbClr val="000000"/>
                          </a:solidFill>
                          <a:effectLst/>
                          <a:latin typeface="Arial"/>
                        </a:rPr>
                        <a:t>  </a:t>
                      </a:r>
                      <a:endParaRPr lang="en-US" sz="1900" b="0" i="0">
                        <a:solidFill>
                          <a:srgbClr val="000000"/>
                        </a:solidFill>
                        <a:effectLst/>
                        <a:latin typeface="Arial"/>
                      </a:endParaRPr>
                    </a:p>
                    <a:p>
                      <a:pPr marL="857250" lvl="0" indent="-857250" algn="just" fontAlgn="base">
                        <a:lnSpc>
                          <a:spcPct val="100000"/>
                        </a:lnSpc>
                      </a:pPr>
                      <a:r>
                        <a:rPr lang="en-US" sz="1200" b="0" i="1" u="none" strike="noStrike">
                          <a:solidFill>
                            <a:srgbClr val="000000"/>
                          </a:solidFill>
                          <a:effectLst/>
                          <a:latin typeface="Arial"/>
                        </a:rPr>
                        <a:t>Objective</a:t>
                      </a:r>
                      <a:r>
                        <a:rPr lang="en-US" sz="1200" b="0" i="0" u="none" strike="noStrike">
                          <a:solidFill>
                            <a:srgbClr val="000000"/>
                          </a:solidFill>
                          <a:effectLst/>
                          <a:latin typeface="Arial"/>
                        </a:rPr>
                        <a:t>: Analyze the current proposal creation process to identify bottlenecks and inefficiencies.</a:t>
                      </a:r>
                      <a:endParaRPr lang="en-US" sz="1500"/>
                    </a:p>
                    <a:p>
                      <a:pPr marL="800100" lvl="0" indent="0" algn="just">
                        <a:lnSpc>
                          <a:spcPct val="100000"/>
                        </a:lnSpc>
                        <a:buNone/>
                      </a:pPr>
                      <a:r>
                        <a:rPr lang="en-US" sz="1200" b="0" i="0" u="none" strike="noStrike" baseline="0" noProof="0">
                          <a:solidFill>
                            <a:srgbClr val="000000"/>
                          </a:solidFill>
                          <a:effectLst/>
                          <a:latin typeface="Arial"/>
                        </a:rPr>
                        <a:t>Implement process improvements to reduce cycle times and eliminate non-value-add activities.</a:t>
                      </a:r>
                      <a:endParaRPr lang="en-US" sz="1500"/>
                    </a:p>
                    <a:p>
                      <a:pPr marL="800100" lvl="0" indent="0" algn="just">
                        <a:lnSpc>
                          <a:spcPct val="100000"/>
                        </a:lnSpc>
                        <a:buNone/>
                      </a:pPr>
                      <a:r>
                        <a:rPr lang="en-US" sz="1200" b="0" i="0" u="none" strike="noStrike" baseline="0" noProof="0">
                          <a:solidFill>
                            <a:srgbClr val="000000"/>
                          </a:solidFill>
                          <a:effectLst/>
                          <a:latin typeface="Arial"/>
                        </a:rPr>
                        <a:t>Standardize the proposal creation process to ensure consistency across all regions.</a:t>
                      </a:r>
                      <a:endParaRPr lang="en-US" sz="1500"/>
                    </a:p>
                    <a:p>
                      <a:pPr marL="800100" lvl="0" indent="0" algn="just">
                        <a:lnSpc>
                          <a:spcPct val="100000"/>
                        </a:lnSpc>
                        <a:buNone/>
                      </a:pPr>
                      <a:r>
                        <a:rPr lang="en-US" sz="1200" b="0" i="0" u="none" strike="noStrike" baseline="0" noProof="0">
                          <a:solidFill>
                            <a:srgbClr val="000000"/>
                          </a:solidFill>
                          <a:effectLst/>
                          <a:latin typeface="Arial"/>
                        </a:rPr>
                        <a:t>Train staff on new processes and tools to support the improved proposal system.</a:t>
                      </a:r>
                      <a:endParaRPr lang="en-US" sz="1500"/>
                    </a:p>
                    <a:p>
                      <a:pPr marL="514350" indent="-514350" algn="just" fontAlgn="base"/>
                      <a:r>
                        <a:rPr lang="en-US" sz="1200" b="0" i="0" u="none" strike="noStrike">
                          <a:solidFill>
                            <a:srgbClr val="000000"/>
                          </a:solidFill>
                          <a:effectLst/>
                          <a:latin typeface="Arial"/>
                        </a:rPr>
                        <a:t>Sc</a:t>
                      </a:r>
                      <a:r>
                        <a:rPr lang="en-US" sz="1200" b="0" i="1" u="none" strike="noStrike">
                          <a:solidFill>
                            <a:srgbClr val="000000"/>
                          </a:solidFill>
                          <a:effectLst/>
                          <a:latin typeface="Arial"/>
                        </a:rPr>
                        <a:t>ope</a:t>
                      </a:r>
                      <a:endParaRPr lang="en-US" sz="1200" b="0" i="0" u="none" strike="noStrike">
                        <a:solidFill>
                          <a:srgbClr val="000000"/>
                        </a:solidFill>
                        <a:effectLst/>
                        <a:latin typeface="Arial"/>
                      </a:endParaRPr>
                    </a:p>
                    <a:p>
                      <a:pPr marL="1143000" lvl="0" indent="-800100" algn="just">
                        <a:buNone/>
                      </a:pPr>
                      <a:r>
                        <a:rPr lang="en-US" sz="1200" b="0" i="0" u="none" strike="noStrike">
                          <a:solidFill>
                            <a:srgbClr val="000000"/>
                          </a:solidFill>
                          <a:effectLst/>
                          <a:latin typeface="Arial"/>
                        </a:rPr>
                        <a:t>In-scope:   Proposal creation process, subsequent internal review and approval steps until the final proposal is submitted to the client</a:t>
                      </a:r>
                    </a:p>
                    <a:p>
                      <a:pPr marL="1143000" lvl="0" indent="-800100" algn="just">
                        <a:buNone/>
                      </a:pPr>
                      <a:r>
                        <a:rPr lang="en-US" sz="1200" b="0" i="0" u="none" strike="noStrike">
                          <a:solidFill>
                            <a:srgbClr val="000000"/>
                          </a:solidFill>
                          <a:effectLst/>
                          <a:latin typeface="Arial"/>
                        </a:rPr>
                        <a:t>Out-of-scope: Processes after the proposal has been submitted to the client</a:t>
                      </a:r>
                    </a:p>
                  </a:txBody>
                  <a:tcPr marL="96973" marR="96973" marT="48486" marB="484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lvl="0" algn="l">
                        <a:buNone/>
                      </a:pPr>
                      <a:r>
                        <a:rPr lang="en-IE" sz="1300" b="1" i="0" u="sng" strike="noStrike" baseline="0" noProof="0">
                          <a:solidFill>
                            <a:srgbClr val="000000"/>
                          </a:solidFill>
                          <a:effectLst/>
                          <a:latin typeface="Arial"/>
                        </a:rPr>
                        <a:t>Stakeholders</a:t>
                      </a:r>
                    </a:p>
                    <a:p>
                      <a:pPr marL="0" lvl="0" indent="0" algn="l">
                        <a:lnSpc>
                          <a:spcPct val="100000"/>
                        </a:lnSpc>
                        <a:buNone/>
                      </a:pPr>
                      <a:r>
                        <a:rPr lang="en-IE" sz="1300" b="0" i="0" u="none" strike="noStrike" baseline="0" noProof="0">
                          <a:solidFill>
                            <a:srgbClr val="374151"/>
                          </a:solidFill>
                          <a:effectLst/>
                          <a:latin typeface="Arial"/>
                        </a:rPr>
                        <a:t>Executive Leadership Team</a:t>
                      </a:r>
                      <a:endParaRPr lang="en-IE" sz="1500"/>
                    </a:p>
                    <a:p>
                      <a:pPr marL="0" lvl="0" indent="0" algn="l">
                        <a:lnSpc>
                          <a:spcPct val="100000"/>
                        </a:lnSpc>
                        <a:buNone/>
                      </a:pPr>
                      <a:r>
                        <a:rPr lang="en-IE" sz="1300" b="0" i="0" u="none" strike="noStrike" baseline="0" noProof="0">
                          <a:solidFill>
                            <a:srgbClr val="374151"/>
                          </a:solidFill>
                          <a:effectLst/>
                          <a:latin typeface="Arial"/>
                        </a:rPr>
                        <a:t>Supply Chain Operations Team</a:t>
                      </a:r>
                      <a:endParaRPr lang="en-IE" sz="1500"/>
                    </a:p>
                    <a:p>
                      <a:pPr marL="0" lvl="0" indent="0" algn="l">
                        <a:lnSpc>
                          <a:spcPct val="100000"/>
                        </a:lnSpc>
                        <a:buNone/>
                      </a:pPr>
                      <a:r>
                        <a:rPr lang="en-IE" sz="1300" b="0" i="0" u="none" strike="noStrike" baseline="0" noProof="0">
                          <a:solidFill>
                            <a:srgbClr val="374151"/>
                          </a:solidFill>
                          <a:effectLst/>
                          <a:latin typeface="Arial"/>
                        </a:rPr>
                        <a:t>Sales Force Team</a:t>
                      </a:r>
                      <a:endParaRPr lang="en-IE" sz="1500"/>
                    </a:p>
                    <a:p>
                      <a:pPr marL="0" lvl="0" indent="0" algn="l">
                        <a:lnSpc>
                          <a:spcPct val="100000"/>
                        </a:lnSpc>
                        <a:buNone/>
                      </a:pPr>
                      <a:r>
                        <a:rPr lang="en-IE" sz="1300" b="0" i="0" u="none" strike="noStrike" baseline="0" noProof="0">
                          <a:solidFill>
                            <a:srgbClr val="374151"/>
                          </a:solidFill>
                          <a:effectLst/>
                          <a:latin typeface="Arial"/>
                        </a:rPr>
                        <a:t>Bid Support Staff</a:t>
                      </a:r>
                      <a:endParaRPr lang="en-IE" sz="1500"/>
                    </a:p>
                    <a:p>
                      <a:pPr marL="0" lvl="0" indent="0" algn="l">
                        <a:lnSpc>
                          <a:spcPct val="100000"/>
                        </a:lnSpc>
                        <a:buNone/>
                      </a:pPr>
                      <a:r>
                        <a:rPr lang="en-IE" sz="1300" b="0" i="0" u="none" strike="noStrike" baseline="0" noProof="0">
                          <a:solidFill>
                            <a:srgbClr val="374151"/>
                          </a:solidFill>
                          <a:effectLst/>
                          <a:latin typeface="Arial"/>
                        </a:rPr>
                        <a:t>Product Design Team</a:t>
                      </a:r>
                      <a:endParaRPr lang="en-IE" sz="1500"/>
                    </a:p>
                    <a:p>
                      <a:pPr marL="0" lvl="0" indent="0" algn="l">
                        <a:lnSpc>
                          <a:spcPct val="100000"/>
                        </a:lnSpc>
                        <a:buNone/>
                      </a:pPr>
                      <a:r>
                        <a:rPr lang="en-IE" sz="1300" b="0" i="0" u="none" strike="noStrike" baseline="0" noProof="0">
                          <a:solidFill>
                            <a:srgbClr val="374151"/>
                          </a:solidFill>
                          <a:effectLst/>
                          <a:latin typeface="Arial"/>
                        </a:rPr>
                        <a:t>Pricing Group</a:t>
                      </a:r>
                      <a:endParaRPr lang="en-IE" sz="1500"/>
                    </a:p>
                    <a:p>
                      <a:pPr marL="0" lvl="0" indent="0" algn="l">
                        <a:lnSpc>
                          <a:spcPct val="100000"/>
                        </a:lnSpc>
                        <a:buNone/>
                      </a:pPr>
                      <a:r>
                        <a:rPr lang="en-IE" sz="1300" b="0" i="0" u="none" strike="noStrike" baseline="0" noProof="0">
                          <a:solidFill>
                            <a:srgbClr val="374151"/>
                          </a:solidFill>
                          <a:effectLst/>
                          <a:latin typeface="Arial"/>
                        </a:rPr>
                        <a:t>Brand Managers</a:t>
                      </a:r>
                      <a:endParaRPr lang="en-IE" sz="1500"/>
                    </a:p>
                    <a:p>
                      <a:pPr lvl="0" algn="l">
                        <a:buNone/>
                      </a:pPr>
                      <a:endParaRPr lang="en-IE" sz="1300" b="0" i="0" u="none" strike="noStrike" baseline="0" noProof="0">
                        <a:solidFill>
                          <a:srgbClr val="374151"/>
                        </a:solidFill>
                        <a:effectLst/>
                        <a:latin typeface="Arial"/>
                      </a:endParaRPr>
                    </a:p>
                  </a:txBody>
                  <a:tcPr marL="96973" marR="96973" marT="48486" marB="484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349530"/>
                  </a:ext>
                </a:extLst>
              </a:tr>
              <a:tr h="1371083">
                <a:tc>
                  <a:txBody>
                    <a:bodyPr/>
                    <a:lstStyle/>
                    <a:p>
                      <a:pPr lvl="0" algn="l">
                        <a:buNone/>
                      </a:pPr>
                      <a:r>
                        <a:rPr lang="en-US" sz="1100" b="1" i="0" u="sng" strike="noStrike" noProof="0">
                          <a:solidFill>
                            <a:srgbClr val="000000"/>
                          </a:solidFill>
                          <a:effectLst/>
                          <a:latin typeface="Arial"/>
                        </a:rPr>
                        <a:t>Risks and Mitigation Strategies</a:t>
                      </a:r>
                      <a:endParaRPr lang="en-US" sz="1100" b="0" i="0" u="none" strike="noStrike" noProof="0">
                        <a:solidFill>
                          <a:srgbClr val="000000"/>
                        </a:solidFill>
                        <a:effectLst/>
                        <a:latin typeface="Arial"/>
                      </a:endParaRPr>
                    </a:p>
                    <a:p>
                      <a:pPr marL="0" lvl="0" indent="0" algn="l">
                        <a:lnSpc>
                          <a:spcPct val="100000"/>
                        </a:lnSpc>
                        <a:buNone/>
                      </a:pPr>
                      <a:r>
                        <a:rPr lang="en-IE" sz="1000" b="0" i="0" u="none" strike="noStrike" baseline="0" noProof="0">
                          <a:solidFill>
                            <a:srgbClr val="374151"/>
                          </a:solidFill>
                          <a:effectLst/>
                          <a:latin typeface="Arial"/>
                        </a:rPr>
                        <a:t>Risk of resistance to change among staff: Mitigation through change management strategies and involving key staff in the improvement process</a:t>
                      </a:r>
                    </a:p>
                    <a:p>
                      <a:pPr marL="0" lvl="0" indent="0" algn="l">
                        <a:lnSpc>
                          <a:spcPct val="100000"/>
                        </a:lnSpc>
                        <a:buNone/>
                      </a:pPr>
                      <a:r>
                        <a:rPr lang="en-IE" sz="1000" b="0" i="0" u="none" strike="noStrike" baseline="0" noProof="0">
                          <a:solidFill>
                            <a:srgbClr val="374151"/>
                          </a:solidFill>
                          <a:effectLst/>
                          <a:latin typeface="Arial"/>
                        </a:rPr>
                        <a:t>Risk of unforeseen delays: Mitigation through a well-defined project plan with buffer times included</a:t>
                      </a:r>
                      <a:endParaRPr lang="en-IE" sz="1500"/>
                    </a:p>
                  </a:txBody>
                  <a:tcPr marL="96973" marR="96973" marT="48486" marB="484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lvl="0" algn="l">
                        <a:buNone/>
                      </a:pPr>
                      <a:r>
                        <a:rPr lang="en-US" sz="1100" b="1" i="0" u="sng" strike="noStrike" baseline="0" noProof="0">
                          <a:solidFill>
                            <a:srgbClr val="000000"/>
                          </a:solidFill>
                          <a:effectLst/>
                          <a:latin typeface="Arial"/>
                        </a:rPr>
                        <a:t>Constraint</a:t>
                      </a:r>
                    </a:p>
                    <a:p>
                      <a:pPr lvl="0" algn="l">
                        <a:buNone/>
                      </a:pPr>
                      <a:r>
                        <a:rPr lang="en-IE" sz="1000" b="0" i="0" u="none" strike="noStrike" baseline="0" noProof="0">
                          <a:solidFill>
                            <a:srgbClr val="374151"/>
                          </a:solidFill>
                          <a:effectLst/>
                          <a:latin typeface="Arial"/>
                        </a:rPr>
                        <a:t>Limited disruption to the current proposal process during improvement implementation </a:t>
                      </a:r>
                      <a:endParaRPr lang="en-US" sz="1500"/>
                    </a:p>
                  </a:txBody>
                  <a:tcPr marL="96973" marR="96973" marT="48486" marB="484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lvl="0" algn="l">
                        <a:buNone/>
                      </a:pPr>
                      <a:r>
                        <a:rPr lang="en-IE" sz="1100" b="1" i="0" u="sng" strike="noStrike" baseline="0" noProof="0">
                          <a:solidFill>
                            <a:srgbClr val="000000"/>
                          </a:solidFill>
                          <a:effectLst/>
                          <a:latin typeface="Arial"/>
                        </a:rPr>
                        <a:t>Assumption</a:t>
                      </a:r>
                    </a:p>
                    <a:p>
                      <a:pPr lvl="0" algn="l">
                        <a:buNone/>
                      </a:pPr>
                      <a:r>
                        <a:rPr lang="en-IE" sz="1000" b="0" i="0" u="none" strike="noStrike" baseline="0" noProof="0">
                          <a:solidFill>
                            <a:srgbClr val="374151"/>
                          </a:solidFill>
                          <a:effectLst/>
                          <a:latin typeface="Arial"/>
                        </a:rPr>
                        <a:t>All regions will be cooperative and provide necessary data and access for analysis</a:t>
                      </a:r>
                    </a:p>
                    <a:p>
                      <a:pPr lvl="0" algn="l">
                        <a:buNone/>
                      </a:pPr>
                      <a:r>
                        <a:rPr lang="en-IE" sz="1000" b="0" i="0" u="none" strike="noStrike" baseline="0" noProof="0">
                          <a:solidFill>
                            <a:srgbClr val="374151"/>
                          </a:solidFill>
                          <a:effectLst/>
                          <a:latin typeface="Arial"/>
                        </a:rPr>
                        <a:t>The annual revenue is the budget of the project</a:t>
                      </a:r>
                    </a:p>
                  </a:txBody>
                  <a:tcPr marL="96973" marR="96973" marT="48486" marB="484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6712556"/>
                  </a:ext>
                </a:extLst>
              </a:tr>
            </a:tbl>
          </a:graphicData>
        </a:graphic>
      </p:graphicFrame>
    </p:spTree>
    <p:extLst>
      <p:ext uri="{BB962C8B-B14F-4D97-AF65-F5344CB8AC3E}">
        <p14:creationId xmlns:p14="http://schemas.microsoft.com/office/powerpoint/2010/main" val="307670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2656-298B-C397-5729-17C30E222AA7}"/>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Project Charter</a:t>
            </a:r>
            <a:endParaRPr lang="en-US" sz="3200">
              <a:solidFill>
                <a:schemeClr val="bg1"/>
              </a:solidFill>
            </a:endParaRPr>
          </a:p>
        </p:txBody>
      </p:sp>
      <p:graphicFrame>
        <p:nvGraphicFramePr>
          <p:cNvPr id="5" name="Table 4">
            <a:extLst>
              <a:ext uri="{FF2B5EF4-FFF2-40B4-BE49-F238E27FC236}">
                <a16:creationId xmlns:a16="http://schemas.microsoft.com/office/drawing/2014/main" id="{5BF555E5-5AD7-405C-C31F-3FCF80B540AB}"/>
              </a:ext>
            </a:extLst>
          </p:cNvPr>
          <p:cNvGraphicFramePr>
            <a:graphicFrameLocks noGrp="1"/>
          </p:cNvGraphicFramePr>
          <p:nvPr>
            <p:extLst>
              <p:ext uri="{D42A27DB-BD31-4B8C-83A1-F6EECF244321}">
                <p14:modId xmlns:p14="http://schemas.microsoft.com/office/powerpoint/2010/main" val="2740998691"/>
              </p:ext>
            </p:extLst>
          </p:nvPr>
        </p:nvGraphicFramePr>
        <p:xfrm>
          <a:off x="601014" y="708338"/>
          <a:ext cx="10945314" cy="5202540"/>
        </p:xfrm>
        <a:graphic>
          <a:graphicData uri="http://schemas.openxmlformats.org/drawingml/2006/table">
            <a:tbl>
              <a:tblPr firstRow="1" bandRow="1">
                <a:tableStyleId>{5C22544A-7EE6-4342-B048-85BDC9FD1C3A}</a:tableStyleId>
              </a:tblPr>
              <a:tblGrid>
                <a:gridCol w="1261564">
                  <a:extLst>
                    <a:ext uri="{9D8B030D-6E8A-4147-A177-3AD203B41FA5}">
                      <a16:colId xmlns:a16="http://schemas.microsoft.com/office/drawing/2014/main" val="2398800910"/>
                    </a:ext>
                  </a:extLst>
                </a:gridCol>
                <a:gridCol w="1266088">
                  <a:extLst>
                    <a:ext uri="{9D8B030D-6E8A-4147-A177-3AD203B41FA5}">
                      <a16:colId xmlns:a16="http://schemas.microsoft.com/office/drawing/2014/main" val="152315005"/>
                    </a:ext>
                  </a:extLst>
                </a:gridCol>
                <a:gridCol w="5254023">
                  <a:extLst>
                    <a:ext uri="{9D8B030D-6E8A-4147-A177-3AD203B41FA5}">
                      <a16:colId xmlns:a16="http://schemas.microsoft.com/office/drawing/2014/main" val="93365839"/>
                    </a:ext>
                  </a:extLst>
                </a:gridCol>
                <a:gridCol w="1232139">
                  <a:extLst>
                    <a:ext uri="{9D8B030D-6E8A-4147-A177-3AD203B41FA5}">
                      <a16:colId xmlns:a16="http://schemas.microsoft.com/office/drawing/2014/main" val="1796665329"/>
                    </a:ext>
                  </a:extLst>
                </a:gridCol>
                <a:gridCol w="1931500">
                  <a:extLst>
                    <a:ext uri="{9D8B030D-6E8A-4147-A177-3AD203B41FA5}">
                      <a16:colId xmlns:a16="http://schemas.microsoft.com/office/drawing/2014/main" val="2216298597"/>
                    </a:ext>
                  </a:extLst>
                </a:gridCol>
              </a:tblGrid>
              <a:tr h="1154205">
                <a:tc>
                  <a:txBody>
                    <a:bodyPr/>
                    <a:lstStyle/>
                    <a:p>
                      <a:pPr algn="ctr" fontAlgn="base"/>
                      <a:r>
                        <a:rPr lang="en-US" sz="1600" b="1" i="0" u="none" strike="noStrike">
                          <a:solidFill>
                            <a:srgbClr val="FFFFFF"/>
                          </a:solidFill>
                          <a:effectLst/>
                          <a:latin typeface="Arial"/>
                        </a:rPr>
                        <a:t>DMAIC</a:t>
                      </a:r>
                      <a:endParaRPr lang="en-US" sz="2600" b="0" i="0">
                        <a:solidFill>
                          <a:srgbClr val="000000"/>
                        </a:solidFill>
                        <a:effectLst/>
                        <a:latin typeface="Arial"/>
                      </a:endParaRPr>
                    </a:p>
                  </a:txBody>
                  <a:tcPr marL="129887" marR="129887" marT="64943" marB="64943" anchor="ctr">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472C4"/>
                    </a:solidFill>
                  </a:tcPr>
                </a:tc>
                <a:tc>
                  <a:txBody>
                    <a:bodyPr/>
                    <a:lstStyle/>
                    <a:p>
                      <a:pPr algn="ctr" fontAlgn="base"/>
                      <a:r>
                        <a:rPr lang="en-US" sz="1600" b="1" i="0" u="none" strike="noStrike">
                          <a:solidFill>
                            <a:srgbClr val="FFFFFF"/>
                          </a:solidFill>
                          <a:effectLst/>
                          <a:latin typeface="Arial"/>
                        </a:rPr>
                        <a:t>Plan Start – Plan End</a:t>
                      </a:r>
                      <a:endParaRPr lang="en-US" sz="2600" b="0" i="0">
                        <a:solidFill>
                          <a:srgbClr val="000000"/>
                        </a:solidFill>
                        <a:effectLst/>
                        <a:latin typeface="Arial"/>
                      </a:endParaRPr>
                    </a:p>
                  </a:txBody>
                  <a:tcPr marL="129887" marR="129887" marT="64943" marB="64943">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472C4"/>
                    </a:solidFill>
                  </a:tcPr>
                </a:tc>
                <a:tc>
                  <a:txBody>
                    <a:bodyPr/>
                    <a:lstStyle/>
                    <a:p>
                      <a:pPr lvl="0" algn="l">
                        <a:buNone/>
                      </a:pPr>
                      <a:r>
                        <a:rPr lang="en-US" sz="1600" b="1" i="0" u="none" strike="noStrike">
                          <a:solidFill>
                            <a:srgbClr val="FFFFFF"/>
                          </a:solidFill>
                          <a:effectLst/>
                          <a:latin typeface="Arial"/>
                        </a:rPr>
                        <a:t>Problem statement</a:t>
                      </a:r>
                      <a:endParaRPr lang="en-US"/>
                    </a:p>
                  </a:txBody>
                  <a:tcPr marL="129887" marR="129887" marT="64943" marB="649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472C4"/>
                    </a:solidFill>
                  </a:tcPr>
                </a:tc>
                <a:tc>
                  <a:txBody>
                    <a:bodyPr/>
                    <a:lstStyle/>
                    <a:p>
                      <a:pPr algn="ctr" fontAlgn="base"/>
                      <a:r>
                        <a:rPr lang="en-US" sz="1600" b="1" i="0" u="none" strike="noStrike">
                          <a:solidFill>
                            <a:srgbClr val="FFFFFF"/>
                          </a:solidFill>
                          <a:effectLst/>
                          <a:latin typeface="Arial"/>
                        </a:rPr>
                        <a:t>Baseline</a:t>
                      </a:r>
                      <a:endParaRPr lang="en-US" sz="2600" b="0" i="0">
                        <a:solidFill>
                          <a:srgbClr val="000000"/>
                        </a:solidFill>
                        <a:effectLst/>
                        <a:latin typeface="Arial"/>
                      </a:endParaRPr>
                    </a:p>
                  </a:txBody>
                  <a:tcPr marL="129887" marR="129887" marT="64943" marB="649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472C4"/>
                    </a:solidFill>
                  </a:tcPr>
                </a:tc>
                <a:tc>
                  <a:txBody>
                    <a:bodyPr/>
                    <a:lstStyle/>
                    <a:p>
                      <a:pPr algn="ctr" fontAlgn="base"/>
                      <a:r>
                        <a:rPr lang="en-US" sz="1600" b="1" i="0" u="none" strike="noStrike">
                          <a:solidFill>
                            <a:srgbClr val="FFFFFF"/>
                          </a:solidFill>
                          <a:effectLst/>
                          <a:latin typeface="Arial"/>
                        </a:rPr>
                        <a:t>Target</a:t>
                      </a:r>
                      <a:endParaRPr lang="en-US" sz="2600" b="0" i="0">
                        <a:solidFill>
                          <a:srgbClr val="000000"/>
                        </a:solidFill>
                        <a:effectLst/>
                        <a:latin typeface="Arial"/>
                      </a:endParaRPr>
                    </a:p>
                  </a:txBody>
                  <a:tcPr marL="129887" marR="129887" marT="64943" marB="649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667570883"/>
                  </a:ext>
                </a:extLst>
              </a:tr>
              <a:tr h="878575">
                <a:tc>
                  <a:txBody>
                    <a:bodyPr/>
                    <a:lstStyle/>
                    <a:p>
                      <a:pPr algn="ctr" fontAlgn="base"/>
                      <a:r>
                        <a:rPr lang="en-US" sz="1700" b="0" i="1" u="none" strike="noStrike">
                          <a:solidFill>
                            <a:srgbClr val="000000"/>
                          </a:solidFill>
                          <a:effectLst/>
                          <a:latin typeface="Arial"/>
                        </a:rPr>
                        <a:t>Define</a:t>
                      </a:r>
                      <a:endParaRPr lang="en-US" sz="2600" b="0" i="0">
                        <a:solidFill>
                          <a:srgbClr val="000000"/>
                        </a:solidFill>
                        <a:effectLst/>
                        <a:latin typeface="Arial"/>
                      </a:endParaRPr>
                    </a:p>
                  </a:txBody>
                  <a:tcPr marL="129887" marR="129887" marT="64943" marB="64943" anchor="ctr">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fontAlgn="auto"/>
                      <a:r>
                        <a:rPr lang="en-US" sz="1400" b="0" i="0" u="none" strike="noStrike">
                          <a:solidFill>
                            <a:srgbClr val="000000"/>
                          </a:solidFill>
                          <a:effectLst/>
                          <a:latin typeface="Arial"/>
                        </a:rPr>
                        <a:t>Jan 2020 – Dec 2020</a:t>
                      </a:r>
                    </a:p>
                    <a:p>
                      <a:pPr lvl="0" algn="ctr">
                        <a:buNone/>
                      </a:pPr>
                      <a:endParaRPr lang="en-US" sz="1400" b="0" i="0" u="none" strike="noStrike">
                        <a:solidFill>
                          <a:srgbClr val="000000"/>
                        </a:solidFill>
                        <a:effectLst/>
                        <a:latin typeface="Arial"/>
                      </a:endParaRPr>
                    </a:p>
                  </a:txBody>
                  <a:tcPr marL="129887" marR="129887" marT="64943" marB="64943" anchor="ctr">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marL="0" lvl="0" indent="0" algn="l">
                        <a:buNone/>
                      </a:pPr>
                      <a:r>
                        <a:rPr lang="en-US" sz="1600" b="0" i="0" u="none" strike="noStrike" baseline="0" noProof="0">
                          <a:solidFill>
                            <a:srgbClr val="000000"/>
                          </a:solidFill>
                          <a:effectLst/>
                          <a:latin typeface="Arial"/>
                        </a:rPr>
                        <a:t>The current proposal creation process is cumbersome, with several hand-offs and non-standard practices, leading to prolonged cycle times that are impacting Gentech’s market competitiveness and revenue</a:t>
                      </a:r>
                      <a:endParaRPr lang="en-US"/>
                    </a:p>
                  </a:txBody>
                  <a:tcPr marL="129887" marR="129887" marT="64943" marB="649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lvl="0" algn="ctr">
                        <a:lnSpc>
                          <a:spcPct val="100000"/>
                        </a:lnSpc>
                        <a:spcBef>
                          <a:spcPts val="0"/>
                        </a:spcBef>
                        <a:spcAft>
                          <a:spcPts val="0"/>
                        </a:spcAft>
                        <a:buNone/>
                      </a:pPr>
                      <a:r>
                        <a:rPr lang="en-US" sz="1600" b="0" i="0" u="none" strike="noStrike" noProof="0">
                          <a:solidFill>
                            <a:srgbClr val="000000"/>
                          </a:solidFill>
                          <a:effectLst/>
                          <a:latin typeface="Arial"/>
                        </a:rPr>
                        <a:t>Saving $1.2 Billion</a:t>
                      </a:r>
                    </a:p>
                    <a:p>
                      <a:pPr lvl="0" algn="ctr">
                        <a:buNone/>
                      </a:pPr>
                      <a:endParaRPr lang="en-US" sz="1100" b="0" i="0" u="none" strike="noStrike">
                        <a:solidFill>
                          <a:srgbClr val="000000"/>
                        </a:solidFill>
                        <a:effectLst/>
                        <a:latin typeface="Arial"/>
                      </a:endParaRPr>
                    </a:p>
                  </a:txBody>
                  <a:tcPr marL="129887" marR="129887" marT="64943" marB="649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l" fontAlgn="base"/>
                      <a:r>
                        <a:rPr lang="en-US" sz="1600" b="0" i="0" u="none" strike="noStrike">
                          <a:solidFill>
                            <a:srgbClr val="000000"/>
                          </a:solidFill>
                          <a:effectLst/>
                          <a:latin typeface="Arial"/>
                        </a:rPr>
                        <a:t>Reducing cycle time of operations by 15%</a:t>
                      </a:r>
                      <a:endParaRPr lang="en-US" sz="2600" b="0" i="0">
                        <a:solidFill>
                          <a:srgbClr val="000000"/>
                        </a:solidFill>
                        <a:effectLst/>
                        <a:latin typeface="Arial"/>
                      </a:endParaRPr>
                    </a:p>
                  </a:txBody>
                  <a:tcPr marL="129887" marR="129887" marT="64943" marB="649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7929062"/>
                  </a:ext>
                </a:extLst>
              </a:tr>
              <a:tr h="878575">
                <a:tc>
                  <a:txBody>
                    <a:bodyPr/>
                    <a:lstStyle/>
                    <a:p>
                      <a:pPr algn="ctr" fontAlgn="base"/>
                      <a:r>
                        <a:rPr lang="en-US" sz="1700" b="0" i="1" u="none" strike="noStrike">
                          <a:solidFill>
                            <a:srgbClr val="000000"/>
                          </a:solidFill>
                          <a:effectLst/>
                          <a:latin typeface="Arial"/>
                        </a:rPr>
                        <a:t>Measure</a:t>
                      </a:r>
                      <a:endParaRPr lang="en-US" sz="2600" b="0" i="0">
                        <a:solidFill>
                          <a:srgbClr val="000000"/>
                        </a:solidFill>
                        <a:effectLst/>
                        <a:latin typeface="Arial"/>
                      </a:endParaRPr>
                    </a:p>
                  </a:txBody>
                  <a:tcPr marL="129887" marR="129887" marT="64943" marB="64943" anchor="ctr">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sz="1400" b="0" i="0" u="none" strike="noStrike">
                        <a:solidFill>
                          <a:srgbClr val="000000"/>
                        </a:solidFill>
                        <a:effectLst/>
                        <a:latin typeface="Arial"/>
                      </a:endParaRPr>
                    </a:p>
                  </a:txBody>
                  <a:tcPr marL="129887" marR="129887" marT="64943" marB="64943" anchor="ctr">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55373810"/>
                  </a:ext>
                </a:extLst>
              </a:tr>
              <a:tr h="844121">
                <a:tc>
                  <a:txBody>
                    <a:bodyPr/>
                    <a:lstStyle/>
                    <a:p>
                      <a:pPr algn="ctr" fontAlgn="base"/>
                      <a:r>
                        <a:rPr lang="en-US" sz="1700" b="0" i="1" u="none" strike="noStrike">
                          <a:solidFill>
                            <a:srgbClr val="000000"/>
                          </a:solidFill>
                          <a:effectLst/>
                          <a:latin typeface="Arial"/>
                        </a:rPr>
                        <a:t>Analyze</a:t>
                      </a:r>
                      <a:endParaRPr lang="en-US" sz="2600" b="0" i="0">
                        <a:solidFill>
                          <a:srgbClr val="000000"/>
                        </a:solidFill>
                        <a:effectLst/>
                        <a:latin typeface="Arial"/>
                      </a:endParaRPr>
                    </a:p>
                  </a:txBody>
                  <a:tcPr marL="129887" marR="129887" marT="64943" marB="64943" anchor="ctr">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marL="129887" marR="129887" marT="64943" marB="64943" anchor="ctr">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ase"/>
                      <a:r>
                        <a:rPr lang="en-US" sz="1700" b="1" i="0" u="none" strike="noStrike">
                          <a:solidFill>
                            <a:srgbClr val="FFFFFF"/>
                          </a:solidFill>
                          <a:effectLst/>
                          <a:latin typeface="Arial"/>
                        </a:rPr>
                        <a:t>Expected Benefits</a:t>
                      </a:r>
                      <a:endParaRPr lang="en-US" sz="2600" b="0" i="0">
                        <a:solidFill>
                          <a:srgbClr val="000000"/>
                        </a:solidFill>
                        <a:effectLst/>
                        <a:latin typeface="Arial"/>
                      </a:endParaRPr>
                    </a:p>
                  </a:txBody>
                  <a:tcPr marL="129887" marR="129887" marT="64943" marB="649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472C4"/>
                    </a:solidFill>
                  </a:tcPr>
                </a:tc>
                <a:tc hMerge="1">
                  <a:txBody>
                    <a:bodyPr/>
                    <a:lstStyle/>
                    <a:p>
                      <a:endParaRPr lang="en-US"/>
                    </a:p>
                  </a:txBody>
                  <a:tcPr/>
                </a:tc>
                <a:tc>
                  <a:txBody>
                    <a:bodyPr/>
                    <a:lstStyle/>
                    <a:p>
                      <a:pPr algn="ctr" fontAlgn="base"/>
                      <a:r>
                        <a:rPr lang="en-US" sz="1600" b="1" i="0" u="none" strike="noStrike">
                          <a:solidFill>
                            <a:srgbClr val="FFFFFF"/>
                          </a:solidFill>
                          <a:effectLst/>
                          <a:latin typeface="Arial"/>
                        </a:rPr>
                        <a:t>Projected Budget</a:t>
                      </a:r>
                      <a:endParaRPr lang="en-US" sz="2600" b="0" i="0">
                        <a:solidFill>
                          <a:srgbClr val="000000"/>
                        </a:solidFill>
                        <a:effectLst/>
                        <a:latin typeface="Arial"/>
                      </a:endParaRPr>
                    </a:p>
                  </a:txBody>
                  <a:tcPr marL="129887" marR="129887" marT="64943" marB="649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734184525"/>
                  </a:ext>
                </a:extLst>
              </a:tr>
              <a:tr h="723532">
                <a:tc>
                  <a:txBody>
                    <a:bodyPr/>
                    <a:lstStyle/>
                    <a:p>
                      <a:pPr algn="ctr" fontAlgn="base"/>
                      <a:r>
                        <a:rPr lang="en-US" sz="1700" b="0" i="1" u="none" strike="noStrike">
                          <a:solidFill>
                            <a:srgbClr val="000000"/>
                          </a:solidFill>
                          <a:effectLst/>
                          <a:latin typeface="Arial"/>
                        </a:rPr>
                        <a:t>Improve</a:t>
                      </a:r>
                      <a:endParaRPr lang="en-US" sz="2600" b="0" i="0">
                        <a:solidFill>
                          <a:srgbClr val="000000"/>
                        </a:solidFill>
                        <a:effectLst/>
                        <a:latin typeface="Arial"/>
                      </a:endParaRPr>
                    </a:p>
                  </a:txBody>
                  <a:tcPr marL="129887" marR="129887" marT="64943" marB="64943" anchor="ctr">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marL="129887" marR="129887" marT="64943" marB="64943" anchor="ctr">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algn="l" fontAlgn="base"/>
                      <a:r>
                        <a:rPr lang="en-IE" sz="1600" b="0" i="0" u="sng">
                          <a:solidFill>
                            <a:srgbClr val="4472C4"/>
                          </a:solidFill>
                          <a:effectLst/>
                          <a:latin typeface="Arial"/>
                        </a:rPr>
                        <a:t>Hard Benefits:</a:t>
                      </a:r>
                      <a:r>
                        <a:rPr lang="en-IE" sz="1600" b="0" i="0" u="none" strike="noStrike">
                          <a:solidFill>
                            <a:srgbClr val="4472C4"/>
                          </a:solidFill>
                          <a:effectLst/>
                          <a:latin typeface="Arial"/>
                        </a:rPr>
                        <a:t> </a:t>
                      </a:r>
                      <a:r>
                        <a:rPr lang="en-IE" sz="1600" b="0" i="0" u="none" strike="noStrike">
                          <a:solidFill>
                            <a:srgbClr val="000000"/>
                          </a:solidFill>
                          <a:effectLst/>
                          <a:latin typeface="Arial"/>
                        </a:rPr>
                        <a:t>Less reduction(&lt;18%) in revenue, bounce back</a:t>
                      </a:r>
                      <a:endParaRPr lang="zh-CN" altLang="en-IE" sz="1600" b="0" i="0" u="none" strike="noStrike">
                        <a:solidFill>
                          <a:srgbClr val="000000"/>
                        </a:solidFill>
                        <a:effectLst/>
                        <a:latin typeface="Arial"/>
                      </a:endParaRPr>
                    </a:p>
                    <a:p>
                      <a:pPr algn="l" fontAlgn="base"/>
                      <a:r>
                        <a:rPr lang="en-IE" sz="1600" b="0" i="0" u="sng">
                          <a:solidFill>
                            <a:srgbClr val="4472C4"/>
                          </a:solidFill>
                          <a:effectLst/>
                          <a:latin typeface="Arial"/>
                        </a:rPr>
                        <a:t>Soft Benefits:</a:t>
                      </a:r>
                      <a:r>
                        <a:rPr lang="en-IE" sz="1600" b="0" i="0" u="none" strike="noStrike">
                          <a:solidFill>
                            <a:srgbClr val="4472C4"/>
                          </a:solidFill>
                          <a:effectLst/>
                          <a:latin typeface="Arial"/>
                        </a:rPr>
                        <a:t>  </a:t>
                      </a:r>
                      <a:r>
                        <a:rPr lang="en-IE" sz="1600" b="0" i="0" u="none" strike="noStrike">
                          <a:solidFill>
                            <a:schemeClr val="tx1"/>
                          </a:solidFill>
                          <a:effectLst/>
                          <a:latin typeface="Arial"/>
                        </a:rPr>
                        <a:t>Efficiencies in operations</a:t>
                      </a:r>
                      <a:endParaRPr lang="en-IE" sz="2600" b="0" i="0">
                        <a:solidFill>
                          <a:schemeClr val="tx1"/>
                        </a:solidFill>
                        <a:effectLst/>
                        <a:latin typeface="Arial"/>
                      </a:endParaRPr>
                    </a:p>
                    <a:p>
                      <a:pPr algn="l" fontAlgn="base"/>
                      <a:r>
                        <a:rPr lang="en-IE" sz="1600" b="0" i="0" u="sng">
                          <a:solidFill>
                            <a:srgbClr val="4472C4"/>
                          </a:solidFill>
                          <a:effectLst/>
                          <a:latin typeface="Arial"/>
                        </a:rPr>
                        <a:t>Strategic Benefits:</a:t>
                      </a:r>
                      <a:r>
                        <a:rPr lang="en-IE" sz="1600" b="0" i="0" u="none">
                          <a:solidFill>
                            <a:srgbClr val="4472C4"/>
                          </a:solidFill>
                          <a:effectLst/>
                          <a:latin typeface="Arial"/>
                        </a:rPr>
                        <a:t> </a:t>
                      </a:r>
                      <a:r>
                        <a:rPr lang="en-IE" sz="1600" b="0" i="0" u="none">
                          <a:solidFill>
                            <a:schemeClr val="tx1"/>
                          </a:solidFill>
                          <a:effectLst/>
                          <a:latin typeface="Arial"/>
                        </a:rPr>
                        <a:t>Reduce 15% operational cycle time</a:t>
                      </a:r>
                      <a:endParaRPr lang="en-IE" sz="2600" b="0" i="0" u="none">
                        <a:solidFill>
                          <a:srgbClr val="000000"/>
                        </a:solidFill>
                        <a:effectLst/>
                        <a:latin typeface="Arial"/>
                      </a:endParaRPr>
                    </a:p>
                  </a:txBody>
                  <a:tcPr marL="129887" marR="129887" marT="64943" marB="649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hMerge="1">
                  <a:txBody>
                    <a:bodyPr/>
                    <a:lstStyle/>
                    <a:p>
                      <a:endParaRPr lang="en-US"/>
                    </a:p>
                  </a:txBody>
                  <a:tcPr/>
                </a:tc>
                <a:tc rowSpan="2">
                  <a:txBody>
                    <a:bodyPr/>
                    <a:lstStyle/>
                    <a:p>
                      <a:pPr algn="ctr" fontAlgn="base"/>
                      <a:r>
                        <a:rPr lang="en-US" sz="1600" b="0" i="0" u="none" strike="noStrike">
                          <a:solidFill>
                            <a:srgbClr val="000000"/>
                          </a:solidFill>
                          <a:effectLst/>
                          <a:latin typeface="Arial"/>
                        </a:rPr>
                        <a:t>$60 Billion</a:t>
                      </a:r>
                    </a:p>
                  </a:txBody>
                  <a:tcPr marL="129887" marR="129887" marT="64943" marB="649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4449921"/>
                  </a:ext>
                </a:extLst>
              </a:tr>
              <a:tr h="723532">
                <a:tc>
                  <a:txBody>
                    <a:bodyPr/>
                    <a:lstStyle/>
                    <a:p>
                      <a:pPr algn="ctr" fontAlgn="base"/>
                      <a:r>
                        <a:rPr lang="en-US" sz="1700" b="0" i="1" u="none" strike="noStrike">
                          <a:solidFill>
                            <a:srgbClr val="000000"/>
                          </a:solidFill>
                          <a:effectLst/>
                          <a:latin typeface="Arial"/>
                        </a:rPr>
                        <a:t>Control</a:t>
                      </a:r>
                      <a:endParaRPr lang="en-US" sz="2600" b="0" i="0">
                        <a:solidFill>
                          <a:srgbClr val="000000"/>
                        </a:solidFill>
                        <a:effectLst/>
                        <a:latin typeface="Arial"/>
                      </a:endParaRPr>
                    </a:p>
                  </a:txBody>
                  <a:tcPr marL="129887" marR="129887" marT="64943" marB="64943">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marL="129887" marR="129887" marT="64943" marB="64943" anchor="ctr">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2414936500"/>
                  </a:ext>
                </a:extLst>
              </a:tr>
            </a:tbl>
          </a:graphicData>
        </a:graphic>
      </p:graphicFrame>
    </p:spTree>
    <p:extLst>
      <p:ext uri="{BB962C8B-B14F-4D97-AF65-F5344CB8AC3E}">
        <p14:creationId xmlns:p14="http://schemas.microsoft.com/office/powerpoint/2010/main" val="1508917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CF7D2-E2C8-9C4B-261A-92C3F0F721A3}"/>
              </a:ext>
            </a:extLst>
          </p:cNvPr>
          <p:cNvSpPr>
            <a:spLocks noGrp="1"/>
          </p:cNvSpPr>
          <p:nvPr>
            <p:ph type="title"/>
          </p:nvPr>
        </p:nvSpPr>
        <p:spPr>
          <a:xfrm>
            <a:off x="841248" y="334644"/>
            <a:ext cx="10509504" cy="1076914"/>
          </a:xfrm>
        </p:spPr>
        <p:txBody>
          <a:bodyPr anchor="ctr">
            <a:normAutofit fontScale="90000"/>
          </a:bodyPr>
          <a:lstStyle/>
          <a:p>
            <a:br>
              <a:rPr lang="en-US" sz="3400">
                <a:cs typeface="Calibri Light"/>
              </a:rPr>
            </a:br>
            <a:r>
              <a:rPr lang="en-US" sz="4000" b="1">
                <a:latin typeface="Calibri Light"/>
                <a:cs typeface="Calibri Light"/>
              </a:rPr>
              <a:t>Proposal Creation Process</a:t>
            </a:r>
            <a:endParaRPr lang="en-US" sz="4000" b="1">
              <a:latin typeface="Calibri Light"/>
            </a:endParaRPr>
          </a:p>
        </p:txBody>
      </p:sp>
      <p:sp>
        <p:nvSpPr>
          <p:cNvPr id="48" name="Rectangle 47">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57CA04A-583D-4AAB-C375-AE23520D2CDD}"/>
              </a:ext>
            </a:extLst>
          </p:cNvPr>
          <p:cNvSpPr>
            <a:spLocks/>
          </p:cNvSpPr>
          <p:nvPr/>
        </p:nvSpPr>
        <p:spPr>
          <a:xfrm>
            <a:off x="1342724" y="1983740"/>
            <a:ext cx="1722061" cy="4118445"/>
          </a:xfrm>
          <a:prstGeom prst="rect">
            <a:avLst/>
          </a:prstGeom>
        </p:spPr>
        <p:txBody>
          <a:bodyPr vert="horz" lIns="91440" tIns="45720" rIns="91440" bIns="45720" rtlCol="0" anchor="t">
            <a:normAutofit/>
          </a:bodyPr>
          <a:lstStyle/>
          <a:p>
            <a:pPr defTabSz="795528">
              <a:spcAft>
                <a:spcPts val="600"/>
              </a:spcAft>
            </a:pPr>
            <a:r>
              <a:rPr lang="en-US" sz="1044" kern="1200">
                <a:solidFill>
                  <a:schemeClr val="tx1"/>
                </a:solidFill>
                <a:latin typeface="+mn-lt"/>
                <a:ea typeface="+mn-ea"/>
                <a:cs typeface="Calibri" panose="020F0502020204030204"/>
              </a:rPr>
              <a:t>Seller</a:t>
            </a: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r>
              <a:rPr lang="en-US" sz="1044" kern="1200">
                <a:solidFill>
                  <a:schemeClr val="tx1"/>
                </a:solidFill>
                <a:latin typeface="+mn-lt"/>
                <a:ea typeface="+mn-ea"/>
                <a:cs typeface="Calibri" panose="020F0502020204030204"/>
              </a:rPr>
              <a:t>Bid Support Specialist</a:t>
            </a: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r>
              <a:rPr lang="en-US" sz="1044" kern="1200">
                <a:solidFill>
                  <a:schemeClr val="tx1"/>
                </a:solidFill>
                <a:latin typeface="+mn-lt"/>
                <a:ea typeface="+mn-ea"/>
                <a:cs typeface="Calibri" panose="020F0502020204030204"/>
              </a:rPr>
              <a:t>Proposal Support Manager</a:t>
            </a: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r>
              <a:rPr lang="en-US" sz="1044" kern="1200">
                <a:solidFill>
                  <a:schemeClr val="tx1"/>
                </a:solidFill>
                <a:latin typeface="+mn-lt"/>
                <a:ea typeface="+mn-ea"/>
                <a:cs typeface="Calibri" panose="020F0502020204030204"/>
              </a:rPr>
              <a:t>Product Design Team</a:t>
            </a: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r>
              <a:rPr lang="en-US" sz="1044" kern="1200">
                <a:solidFill>
                  <a:schemeClr val="tx1"/>
                </a:solidFill>
                <a:latin typeface="+mn-lt"/>
                <a:ea typeface="+mn-ea"/>
                <a:cs typeface="Calibri" panose="020F0502020204030204"/>
              </a:rPr>
              <a:t>Pricing Team</a:t>
            </a: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endParaRPr lang="en-US" sz="1044" kern="1200">
              <a:solidFill>
                <a:schemeClr val="tx1"/>
              </a:solidFill>
              <a:latin typeface="+mn-lt"/>
              <a:ea typeface="+mn-ea"/>
              <a:cs typeface="Calibri" panose="020F0502020204030204"/>
            </a:endParaRPr>
          </a:p>
          <a:p>
            <a:pPr defTabSz="795528">
              <a:spcAft>
                <a:spcPts val="600"/>
              </a:spcAft>
            </a:pPr>
            <a:r>
              <a:rPr lang="en-US" sz="1044" kern="1200">
                <a:solidFill>
                  <a:schemeClr val="tx1"/>
                </a:solidFill>
                <a:latin typeface="+mn-lt"/>
                <a:ea typeface="+mn-ea"/>
                <a:cs typeface="Calibri" panose="020F0502020204030204"/>
              </a:rPr>
              <a:t>Brand Manager</a:t>
            </a:r>
          </a:p>
          <a:p>
            <a:pPr defTabSz="795528">
              <a:spcAft>
                <a:spcPts val="600"/>
              </a:spcAft>
            </a:pPr>
            <a:endParaRPr lang="en-US" sz="1566" kern="1200">
              <a:solidFill>
                <a:schemeClr val="tx1"/>
              </a:solidFill>
              <a:latin typeface="+mn-lt"/>
              <a:ea typeface="+mn-ea"/>
              <a:cs typeface="Calibri" panose="020F0502020204030204"/>
            </a:endParaRPr>
          </a:p>
          <a:p>
            <a:pPr defTabSz="795528">
              <a:spcAft>
                <a:spcPts val="600"/>
              </a:spcAft>
            </a:pPr>
            <a:endParaRPr lang="en-US" sz="1566" kern="1200">
              <a:solidFill>
                <a:schemeClr val="tx1"/>
              </a:solidFill>
              <a:latin typeface="+mn-lt"/>
              <a:ea typeface="+mn-ea"/>
              <a:cs typeface="Calibri" panose="020F0502020204030204"/>
            </a:endParaRPr>
          </a:p>
          <a:p>
            <a:pPr defTabSz="795528">
              <a:spcAft>
                <a:spcPts val="600"/>
              </a:spcAft>
            </a:pPr>
            <a:endParaRPr lang="en-US" sz="1566" kern="1200">
              <a:solidFill>
                <a:schemeClr val="tx1"/>
              </a:solidFill>
              <a:latin typeface="+mn-lt"/>
              <a:ea typeface="+mn-ea"/>
              <a:cs typeface="Calibri" panose="020F0502020204030204"/>
            </a:endParaRPr>
          </a:p>
          <a:p>
            <a:pPr marL="0" indent="0">
              <a:spcAft>
                <a:spcPts val="600"/>
              </a:spcAft>
              <a:buNone/>
            </a:pPr>
            <a:endParaRPr lang="en-US">
              <a:cs typeface="Calibri" panose="020F0502020204030204"/>
            </a:endParaRPr>
          </a:p>
        </p:txBody>
      </p:sp>
      <p:sp>
        <p:nvSpPr>
          <p:cNvPr id="4" name="Rectangle 3">
            <a:extLst>
              <a:ext uri="{FF2B5EF4-FFF2-40B4-BE49-F238E27FC236}">
                <a16:creationId xmlns:a16="http://schemas.microsoft.com/office/drawing/2014/main" id="{AB2C8B7E-01D0-CB32-0995-30E5042A17DB}"/>
              </a:ext>
            </a:extLst>
          </p:cNvPr>
          <p:cNvSpPr/>
          <p:nvPr/>
        </p:nvSpPr>
        <p:spPr>
          <a:xfrm>
            <a:off x="792251" y="1748092"/>
            <a:ext cx="10130873" cy="45163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5528">
              <a:spcAft>
                <a:spcPts val="600"/>
              </a:spcAft>
            </a:pPr>
            <a:endParaRPr lang="en-US" sz="1566" kern="1200">
              <a:solidFill>
                <a:srgbClr val="555555"/>
              </a:solidFill>
              <a:latin typeface="+mn-lt"/>
              <a:ea typeface="+mn-ea"/>
              <a:cs typeface="+mn-cs"/>
            </a:endParaRPr>
          </a:p>
          <a:p>
            <a:pPr algn="ctr">
              <a:spcAft>
                <a:spcPts val="600"/>
              </a:spcAft>
            </a:pPr>
            <a:endParaRPr lang="en-US">
              <a:cs typeface="Calibri"/>
            </a:endParaRPr>
          </a:p>
        </p:txBody>
      </p:sp>
      <p:cxnSp>
        <p:nvCxnSpPr>
          <p:cNvPr id="5" name="Straight Arrow Connector 4">
            <a:extLst>
              <a:ext uri="{FF2B5EF4-FFF2-40B4-BE49-F238E27FC236}">
                <a16:creationId xmlns:a16="http://schemas.microsoft.com/office/drawing/2014/main" id="{C85FEC70-CAC5-20B0-CF7E-402B47BB6453}"/>
              </a:ext>
            </a:extLst>
          </p:cNvPr>
          <p:cNvCxnSpPr/>
          <p:nvPr/>
        </p:nvCxnSpPr>
        <p:spPr>
          <a:xfrm flipV="1">
            <a:off x="785960" y="2432623"/>
            <a:ext cx="10129909" cy="31240"/>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586B677-DFE7-8B99-F68D-6A5F5A7721A4}"/>
              </a:ext>
            </a:extLst>
          </p:cNvPr>
          <p:cNvCxnSpPr/>
          <p:nvPr/>
        </p:nvCxnSpPr>
        <p:spPr>
          <a:xfrm flipH="1">
            <a:off x="3063593" y="1748084"/>
            <a:ext cx="22045" cy="4524700"/>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17A99845-2935-C07A-82B1-DEFE1D20D653}"/>
              </a:ext>
            </a:extLst>
          </p:cNvPr>
          <p:cNvCxnSpPr>
            <a:cxnSpLocks/>
          </p:cNvCxnSpPr>
          <p:nvPr/>
        </p:nvCxnSpPr>
        <p:spPr>
          <a:xfrm>
            <a:off x="723112" y="3238477"/>
            <a:ext cx="10194303" cy="956"/>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A8653747-6704-B692-03E1-B07587CE1097}"/>
              </a:ext>
            </a:extLst>
          </p:cNvPr>
          <p:cNvCxnSpPr>
            <a:cxnSpLocks/>
          </p:cNvCxnSpPr>
          <p:nvPr/>
        </p:nvCxnSpPr>
        <p:spPr>
          <a:xfrm>
            <a:off x="839621" y="4105043"/>
            <a:ext cx="10076247" cy="11688"/>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CE09A79A-630A-7CA0-E44E-B2456C922A4F}"/>
              </a:ext>
            </a:extLst>
          </p:cNvPr>
          <p:cNvCxnSpPr>
            <a:cxnSpLocks/>
          </p:cNvCxnSpPr>
          <p:nvPr/>
        </p:nvCxnSpPr>
        <p:spPr>
          <a:xfrm flipV="1">
            <a:off x="839621" y="4826951"/>
            <a:ext cx="10076247" cy="63438"/>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CA5B2965-A28C-822C-2E15-2062E872E2A9}"/>
              </a:ext>
            </a:extLst>
          </p:cNvPr>
          <p:cNvCxnSpPr>
            <a:cxnSpLocks/>
          </p:cNvCxnSpPr>
          <p:nvPr/>
        </p:nvCxnSpPr>
        <p:spPr>
          <a:xfrm>
            <a:off x="850353" y="5574601"/>
            <a:ext cx="10065515" cy="22420"/>
          </a:xfrm>
          <a:prstGeom prst="straightConnector1">
            <a:avLst/>
          </a:prstGeom>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E326A8A0-BF3A-951C-F796-EEA67C51D855}"/>
              </a:ext>
            </a:extLst>
          </p:cNvPr>
          <p:cNvSpPr txBox="1"/>
          <p:nvPr/>
        </p:nvSpPr>
        <p:spPr>
          <a:xfrm>
            <a:off x="3196894" y="1840970"/>
            <a:ext cx="1226244" cy="53418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Identify opportunity, submit request in ERP system (STS1)</a:t>
            </a:r>
            <a:endParaRPr lang="en-US" sz="1100">
              <a:cs typeface="Calibri"/>
            </a:endParaRPr>
          </a:p>
        </p:txBody>
      </p:sp>
      <p:sp>
        <p:nvSpPr>
          <p:cNvPr id="12" name="TextBox 11">
            <a:extLst>
              <a:ext uri="{FF2B5EF4-FFF2-40B4-BE49-F238E27FC236}">
                <a16:creationId xmlns:a16="http://schemas.microsoft.com/office/drawing/2014/main" id="{C16905B7-5610-F61B-1463-ED930108F711}"/>
              </a:ext>
            </a:extLst>
          </p:cNvPr>
          <p:cNvSpPr txBox="1"/>
          <p:nvPr/>
        </p:nvSpPr>
        <p:spPr>
          <a:xfrm>
            <a:off x="3196895" y="2529871"/>
            <a:ext cx="1285948" cy="67707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Review request to see if it can be processed, route to correct BSS if necessary (ZQT2)</a:t>
            </a:r>
            <a:endParaRPr lang="en-US"/>
          </a:p>
        </p:txBody>
      </p:sp>
      <p:sp>
        <p:nvSpPr>
          <p:cNvPr id="13" name="TextBox 12">
            <a:extLst>
              <a:ext uri="{FF2B5EF4-FFF2-40B4-BE49-F238E27FC236}">
                <a16:creationId xmlns:a16="http://schemas.microsoft.com/office/drawing/2014/main" id="{EBAFCE54-C745-8FCD-90AD-7B6F785B886A}"/>
              </a:ext>
            </a:extLst>
          </p:cNvPr>
          <p:cNvSpPr txBox="1"/>
          <p:nvPr/>
        </p:nvSpPr>
        <p:spPr>
          <a:xfrm>
            <a:off x="4727030" y="2607948"/>
            <a:ext cx="1136265" cy="53418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Check for required information (ZQT3) </a:t>
            </a:r>
            <a:endParaRPr lang="en-US"/>
          </a:p>
        </p:txBody>
      </p:sp>
      <p:cxnSp>
        <p:nvCxnSpPr>
          <p:cNvPr id="15" name="Straight Arrow Connector 14">
            <a:extLst>
              <a:ext uri="{FF2B5EF4-FFF2-40B4-BE49-F238E27FC236}">
                <a16:creationId xmlns:a16="http://schemas.microsoft.com/office/drawing/2014/main" id="{406C4CB3-1525-3B08-4B75-BEAF95B4A740}"/>
              </a:ext>
            </a:extLst>
          </p:cNvPr>
          <p:cNvCxnSpPr/>
          <p:nvPr/>
        </p:nvCxnSpPr>
        <p:spPr>
          <a:xfrm>
            <a:off x="3764779" y="2326187"/>
            <a:ext cx="5511" cy="1984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C6C61FBD-B97D-D54C-EF7E-BBE0FFD9F267}"/>
              </a:ext>
            </a:extLst>
          </p:cNvPr>
          <p:cNvSpPr txBox="1"/>
          <p:nvPr/>
        </p:nvSpPr>
        <p:spPr>
          <a:xfrm>
            <a:off x="4808922" y="1840969"/>
            <a:ext cx="1093056" cy="53418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Provide additional information if necessary</a:t>
            </a:r>
            <a:endParaRPr lang="en-US"/>
          </a:p>
        </p:txBody>
      </p:sp>
      <p:sp>
        <p:nvSpPr>
          <p:cNvPr id="17" name="TextBox 16">
            <a:extLst>
              <a:ext uri="{FF2B5EF4-FFF2-40B4-BE49-F238E27FC236}">
                <a16:creationId xmlns:a16="http://schemas.microsoft.com/office/drawing/2014/main" id="{B8F03887-607D-00AE-4528-7D3E1477A18B}"/>
              </a:ext>
            </a:extLst>
          </p:cNvPr>
          <p:cNvSpPr txBox="1"/>
          <p:nvPr/>
        </p:nvSpPr>
        <p:spPr>
          <a:xfrm>
            <a:off x="4845663" y="3471627"/>
            <a:ext cx="1024166" cy="38690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Review request with BSS (ZQT4)</a:t>
            </a:r>
            <a:endParaRPr lang="en-US"/>
          </a:p>
        </p:txBody>
      </p:sp>
      <p:sp>
        <p:nvSpPr>
          <p:cNvPr id="18" name="TextBox 17">
            <a:extLst>
              <a:ext uri="{FF2B5EF4-FFF2-40B4-BE49-F238E27FC236}">
                <a16:creationId xmlns:a16="http://schemas.microsoft.com/office/drawing/2014/main" id="{C91F3174-A24E-6F4F-D806-E8EF659F1B07}"/>
              </a:ext>
            </a:extLst>
          </p:cNvPr>
          <p:cNvSpPr txBox="1"/>
          <p:nvPr/>
        </p:nvSpPr>
        <p:spPr>
          <a:xfrm>
            <a:off x="4738934" y="4268230"/>
            <a:ext cx="1212981" cy="38690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Generate configuration (ZQT5)</a:t>
            </a:r>
            <a:endParaRPr lang="en-US"/>
          </a:p>
        </p:txBody>
      </p:sp>
      <p:sp>
        <p:nvSpPr>
          <p:cNvPr id="19" name="TextBox 18">
            <a:extLst>
              <a:ext uri="{FF2B5EF4-FFF2-40B4-BE49-F238E27FC236}">
                <a16:creationId xmlns:a16="http://schemas.microsoft.com/office/drawing/2014/main" id="{1F758E91-DC04-43FD-BCED-2B36B28F5B72}"/>
              </a:ext>
            </a:extLst>
          </p:cNvPr>
          <p:cNvSpPr txBox="1"/>
          <p:nvPr/>
        </p:nvSpPr>
        <p:spPr>
          <a:xfrm>
            <a:off x="6076759" y="2590093"/>
            <a:ext cx="978047" cy="53418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Review configuration (ZQT6)</a:t>
            </a:r>
            <a:endParaRPr lang="en-US" sz="1100">
              <a:cs typeface="Calibri"/>
            </a:endParaRPr>
          </a:p>
        </p:txBody>
      </p:sp>
      <p:sp>
        <p:nvSpPr>
          <p:cNvPr id="20" name="TextBox 19">
            <a:extLst>
              <a:ext uri="{FF2B5EF4-FFF2-40B4-BE49-F238E27FC236}">
                <a16:creationId xmlns:a16="http://schemas.microsoft.com/office/drawing/2014/main" id="{2EA90B67-2431-0DE6-E838-A43DC16008A6}"/>
              </a:ext>
            </a:extLst>
          </p:cNvPr>
          <p:cNvSpPr txBox="1"/>
          <p:nvPr/>
        </p:nvSpPr>
        <p:spPr>
          <a:xfrm>
            <a:off x="6967479" y="1799637"/>
            <a:ext cx="1212465" cy="53418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Approve configuration (ZQT7), or send for changes</a:t>
            </a:r>
            <a:endParaRPr lang="en-US"/>
          </a:p>
        </p:txBody>
      </p:sp>
      <p:sp>
        <p:nvSpPr>
          <p:cNvPr id="21" name="TextBox 20">
            <a:extLst>
              <a:ext uri="{FF2B5EF4-FFF2-40B4-BE49-F238E27FC236}">
                <a16:creationId xmlns:a16="http://schemas.microsoft.com/office/drawing/2014/main" id="{640FA70A-2C4C-15DD-9DCC-E79F81D0F9D0}"/>
              </a:ext>
            </a:extLst>
          </p:cNvPr>
          <p:cNvSpPr txBox="1"/>
          <p:nvPr/>
        </p:nvSpPr>
        <p:spPr>
          <a:xfrm>
            <a:off x="8593284" y="2630909"/>
            <a:ext cx="863422" cy="68146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Prepares final document (ZQT8)</a:t>
            </a:r>
            <a:endParaRPr lang="en-US"/>
          </a:p>
        </p:txBody>
      </p:sp>
      <p:cxnSp>
        <p:nvCxnSpPr>
          <p:cNvPr id="22" name="Straight Arrow Connector 21">
            <a:extLst>
              <a:ext uri="{FF2B5EF4-FFF2-40B4-BE49-F238E27FC236}">
                <a16:creationId xmlns:a16="http://schemas.microsoft.com/office/drawing/2014/main" id="{CBF7FF41-B64D-02BB-FAAC-FA7330540410}"/>
              </a:ext>
            </a:extLst>
          </p:cNvPr>
          <p:cNvCxnSpPr>
            <a:cxnSpLocks/>
          </p:cNvCxnSpPr>
          <p:nvPr/>
        </p:nvCxnSpPr>
        <p:spPr>
          <a:xfrm flipV="1">
            <a:off x="4481235" y="2809335"/>
            <a:ext cx="258107" cy="36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01632410-5F2C-02E1-EB5D-451FCFD8722E}"/>
              </a:ext>
            </a:extLst>
          </p:cNvPr>
          <p:cNvCxnSpPr>
            <a:cxnSpLocks/>
          </p:cNvCxnSpPr>
          <p:nvPr/>
        </p:nvCxnSpPr>
        <p:spPr>
          <a:xfrm flipH="1" flipV="1">
            <a:off x="5239944" y="2359254"/>
            <a:ext cx="8266" cy="3021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5766E3C1-7043-5DDF-94E6-F05CDB04D5ED}"/>
              </a:ext>
            </a:extLst>
          </p:cNvPr>
          <p:cNvCxnSpPr>
            <a:cxnSpLocks/>
          </p:cNvCxnSpPr>
          <p:nvPr/>
        </p:nvCxnSpPr>
        <p:spPr>
          <a:xfrm>
            <a:off x="5257397" y="3171238"/>
            <a:ext cx="919" cy="322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5DB1C82B-0760-8247-858D-065E06FDDDF5}"/>
              </a:ext>
            </a:extLst>
          </p:cNvPr>
          <p:cNvCxnSpPr>
            <a:cxnSpLocks/>
          </p:cNvCxnSpPr>
          <p:nvPr/>
        </p:nvCxnSpPr>
        <p:spPr>
          <a:xfrm flipV="1">
            <a:off x="5964668" y="3121640"/>
            <a:ext cx="423446" cy="13355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4AAA6D14-FB40-B16A-2477-B3676ACB66CD}"/>
              </a:ext>
            </a:extLst>
          </p:cNvPr>
          <p:cNvCxnSpPr>
            <a:cxnSpLocks/>
          </p:cNvCxnSpPr>
          <p:nvPr/>
        </p:nvCxnSpPr>
        <p:spPr>
          <a:xfrm flipH="1">
            <a:off x="6856567" y="2330779"/>
            <a:ext cx="472125" cy="1948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FF5ED83D-4A6B-7465-A941-FF70B1077D35}"/>
              </a:ext>
            </a:extLst>
          </p:cNvPr>
          <p:cNvCxnSpPr>
            <a:cxnSpLocks/>
          </p:cNvCxnSpPr>
          <p:nvPr/>
        </p:nvCxnSpPr>
        <p:spPr>
          <a:xfrm flipV="1">
            <a:off x="6492824" y="2042360"/>
            <a:ext cx="469370" cy="5180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629E3C30-0B1E-70B1-132E-20A3744F8D75}"/>
              </a:ext>
            </a:extLst>
          </p:cNvPr>
          <p:cNvCxnSpPr>
            <a:cxnSpLocks/>
          </p:cNvCxnSpPr>
          <p:nvPr/>
        </p:nvCxnSpPr>
        <p:spPr>
          <a:xfrm>
            <a:off x="5284953" y="3850953"/>
            <a:ext cx="5511" cy="4188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47C7651B-D410-A329-3ECF-1A8484A78B53}"/>
              </a:ext>
            </a:extLst>
          </p:cNvPr>
          <p:cNvCxnSpPr>
            <a:cxnSpLocks/>
          </p:cNvCxnSpPr>
          <p:nvPr/>
        </p:nvCxnSpPr>
        <p:spPr>
          <a:xfrm flipV="1">
            <a:off x="10199112" y="2336290"/>
            <a:ext cx="5511" cy="1037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D37F78D6-8849-75DB-27EE-FAE8662195EE}"/>
              </a:ext>
            </a:extLst>
          </p:cNvPr>
          <p:cNvCxnSpPr>
            <a:cxnSpLocks/>
          </p:cNvCxnSpPr>
          <p:nvPr/>
        </p:nvCxnSpPr>
        <p:spPr>
          <a:xfrm flipH="1">
            <a:off x="7893012" y="3094709"/>
            <a:ext cx="627" cy="18532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A4F35DC-FD93-B366-B766-FF5B957D0FAB}"/>
              </a:ext>
            </a:extLst>
          </p:cNvPr>
          <p:cNvCxnSpPr>
            <a:cxnSpLocks/>
          </p:cNvCxnSpPr>
          <p:nvPr/>
        </p:nvCxnSpPr>
        <p:spPr>
          <a:xfrm>
            <a:off x="7888999" y="2353743"/>
            <a:ext cx="920" cy="3361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535B26AF-AA51-A278-1D3F-617713CAFC2D}"/>
              </a:ext>
            </a:extLst>
          </p:cNvPr>
          <p:cNvSpPr txBox="1"/>
          <p:nvPr/>
        </p:nvSpPr>
        <p:spPr>
          <a:xfrm>
            <a:off x="7408376" y="4905683"/>
            <a:ext cx="918534" cy="68146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Generate price based on price calculator</a:t>
            </a:r>
            <a:endParaRPr lang="en-US" err="1"/>
          </a:p>
        </p:txBody>
      </p:sp>
      <p:sp>
        <p:nvSpPr>
          <p:cNvPr id="34" name="TextBox 33">
            <a:extLst>
              <a:ext uri="{FF2B5EF4-FFF2-40B4-BE49-F238E27FC236}">
                <a16:creationId xmlns:a16="http://schemas.microsoft.com/office/drawing/2014/main" id="{4CD27BB4-EFC9-63B5-8734-12ABFE3C057A}"/>
              </a:ext>
            </a:extLst>
          </p:cNvPr>
          <p:cNvSpPr txBox="1"/>
          <p:nvPr/>
        </p:nvSpPr>
        <p:spPr>
          <a:xfrm>
            <a:off x="6333690" y="4270495"/>
            <a:ext cx="973646" cy="53418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Make necessary changes</a:t>
            </a:r>
            <a:endParaRPr lang="en-US"/>
          </a:p>
        </p:txBody>
      </p:sp>
      <p:sp>
        <p:nvSpPr>
          <p:cNvPr id="35" name="TextBox 34">
            <a:extLst>
              <a:ext uri="{FF2B5EF4-FFF2-40B4-BE49-F238E27FC236}">
                <a16:creationId xmlns:a16="http://schemas.microsoft.com/office/drawing/2014/main" id="{41DD1936-9ED0-4A84-5660-CC88B84C5B1E}"/>
              </a:ext>
            </a:extLst>
          </p:cNvPr>
          <p:cNvSpPr txBox="1"/>
          <p:nvPr/>
        </p:nvSpPr>
        <p:spPr>
          <a:xfrm>
            <a:off x="7435930" y="2704392"/>
            <a:ext cx="955276" cy="38690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Sends approval to Price Team</a:t>
            </a:r>
            <a:endParaRPr lang="en-US" sz="1100">
              <a:cs typeface="Calibri"/>
            </a:endParaRPr>
          </a:p>
        </p:txBody>
      </p:sp>
      <p:sp>
        <p:nvSpPr>
          <p:cNvPr id="36" name="TextBox 35">
            <a:extLst>
              <a:ext uri="{FF2B5EF4-FFF2-40B4-BE49-F238E27FC236}">
                <a16:creationId xmlns:a16="http://schemas.microsoft.com/office/drawing/2014/main" id="{7DF2E1A8-8D0D-98BA-BAB9-B5573AFD18B7}"/>
              </a:ext>
            </a:extLst>
          </p:cNvPr>
          <p:cNvSpPr txBox="1"/>
          <p:nvPr/>
        </p:nvSpPr>
        <p:spPr>
          <a:xfrm>
            <a:off x="7406828" y="5663427"/>
            <a:ext cx="973646" cy="53418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Approves pricing proposal</a:t>
            </a:r>
            <a:endParaRPr lang="en-US"/>
          </a:p>
        </p:txBody>
      </p:sp>
      <p:cxnSp>
        <p:nvCxnSpPr>
          <p:cNvPr id="37" name="Straight Arrow Connector 36">
            <a:extLst>
              <a:ext uri="{FF2B5EF4-FFF2-40B4-BE49-F238E27FC236}">
                <a16:creationId xmlns:a16="http://schemas.microsoft.com/office/drawing/2014/main" id="{5A9A1574-D1F2-428D-052E-E34556337496}"/>
              </a:ext>
            </a:extLst>
          </p:cNvPr>
          <p:cNvCxnSpPr>
            <a:cxnSpLocks/>
          </p:cNvCxnSpPr>
          <p:nvPr/>
        </p:nvCxnSpPr>
        <p:spPr>
          <a:xfrm>
            <a:off x="9464284" y="2914047"/>
            <a:ext cx="620929" cy="4785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3CE7ECC5-C2E9-AD50-3C14-E845C54391A3}"/>
              </a:ext>
            </a:extLst>
          </p:cNvPr>
          <p:cNvCxnSpPr>
            <a:cxnSpLocks/>
          </p:cNvCxnSpPr>
          <p:nvPr/>
        </p:nvCxnSpPr>
        <p:spPr>
          <a:xfrm flipV="1">
            <a:off x="8403377" y="3172156"/>
            <a:ext cx="533668" cy="27960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E332D9E2-2407-8C5F-3647-A9EDB35886DF}"/>
              </a:ext>
            </a:extLst>
          </p:cNvPr>
          <p:cNvCxnSpPr>
            <a:cxnSpLocks/>
          </p:cNvCxnSpPr>
          <p:nvPr/>
        </p:nvCxnSpPr>
        <p:spPr>
          <a:xfrm>
            <a:off x="7884405" y="5518092"/>
            <a:ext cx="5510" cy="182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178914A4-CF58-6A34-EE32-861B421CDC51}"/>
              </a:ext>
            </a:extLst>
          </p:cNvPr>
          <p:cNvSpPr txBox="1"/>
          <p:nvPr/>
        </p:nvSpPr>
        <p:spPr>
          <a:xfrm>
            <a:off x="9640415" y="3384107"/>
            <a:ext cx="1093056" cy="53418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Reviews proposal, checks terms and conditions</a:t>
            </a:r>
            <a:endParaRPr lang="en-US"/>
          </a:p>
        </p:txBody>
      </p:sp>
      <p:sp>
        <p:nvSpPr>
          <p:cNvPr id="41" name="TextBox 40">
            <a:extLst>
              <a:ext uri="{FF2B5EF4-FFF2-40B4-BE49-F238E27FC236}">
                <a16:creationId xmlns:a16="http://schemas.microsoft.com/office/drawing/2014/main" id="{E088356A-A725-9A03-5E00-82BD2036F799}"/>
              </a:ext>
            </a:extLst>
          </p:cNvPr>
          <p:cNvSpPr txBox="1"/>
          <p:nvPr/>
        </p:nvSpPr>
        <p:spPr>
          <a:xfrm>
            <a:off x="9824121" y="1827192"/>
            <a:ext cx="854237" cy="53418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957" kern="1200">
                <a:solidFill>
                  <a:schemeClr val="tx1"/>
                </a:solidFill>
                <a:latin typeface="+mn-lt"/>
                <a:ea typeface="+mn-ea"/>
                <a:cs typeface="Calibri"/>
              </a:rPr>
              <a:t>Take proposal to client (STSX)</a:t>
            </a:r>
            <a:endParaRPr lang="en-US" sz="1100">
              <a:cs typeface="Calibri"/>
            </a:endParaRPr>
          </a:p>
        </p:txBody>
      </p:sp>
      <p:sp>
        <p:nvSpPr>
          <p:cNvPr id="14" name="TextBox 13">
            <a:extLst>
              <a:ext uri="{FF2B5EF4-FFF2-40B4-BE49-F238E27FC236}">
                <a16:creationId xmlns:a16="http://schemas.microsoft.com/office/drawing/2014/main" id="{88A67AEE-2DA9-EABC-3531-2AA2E6C88F50}"/>
              </a:ext>
            </a:extLst>
          </p:cNvPr>
          <p:cNvSpPr txBox="1"/>
          <p:nvPr/>
        </p:nvSpPr>
        <p:spPr>
          <a:xfrm>
            <a:off x="778099" y="1921098"/>
            <a:ext cx="2303172"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panose="020F0502020204030204"/>
                <a:cs typeface="Calibri" panose="020F0502020204030204"/>
              </a:rPr>
              <a:t>Seller</a:t>
            </a:r>
          </a:p>
        </p:txBody>
      </p:sp>
      <p:sp>
        <p:nvSpPr>
          <p:cNvPr id="28" name="TextBox 27">
            <a:extLst>
              <a:ext uri="{FF2B5EF4-FFF2-40B4-BE49-F238E27FC236}">
                <a16:creationId xmlns:a16="http://schemas.microsoft.com/office/drawing/2014/main" id="{BC304534-DE52-D677-C28F-834F0094E1F1}"/>
              </a:ext>
            </a:extLst>
          </p:cNvPr>
          <p:cNvSpPr txBox="1"/>
          <p:nvPr/>
        </p:nvSpPr>
        <p:spPr>
          <a:xfrm>
            <a:off x="778099" y="2629436"/>
            <a:ext cx="2303172"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panose="020F0502020204030204"/>
                <a:cs typeface="Calibri" panose="020F0502020204030204"/>
              </a:rPr>
              <a:t>Bid Support Specialist</a:t>
            </a:r>
          </a:p>
        </p:txBody>
      </p:sp>
      <p:sp>
        <p:nvSpPr>
          <p:cNvPr id="42" name="TextBox 41">
            <a:extLst>
              <a:ext uri="{FF2B5EF4-FFF2-40B4-BE49-F238E27FC236}">
                <a16:creationId xmlns:a16="http://schemas.microsoft.com/office/drawing/2014/main" id="{32BAC35A-CED6-30C1-A913-0439B0FC93DD}"/>
              </a:ext>
            </a:extLst>
          </p:cNvPr>
          <p:cNvSpPr txBox="1"/>
          <p:nvPr/>
        </p:nvSpPr>
        <p:spPr>
          <a:xfrm>
            <a:off x="788832" y="3327042"/>
            <a:ext cx="23031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panose="020F0502020204030204"/>
                <a:cs typeface="Calibri" panose="020F0502020204030204"/>
              </a:rPr>
              <a:t>Proposal Support Manager</a:t>
            </a:r>
          </a:p>
        </p:txBody>
      </p:sp>
      <p:sp>
        <p:nvSpPr>
          <p:cNvPr id="43" name="TextBox 42">
            <a:extLst>
              <a:ext uri="{FF2B5EF4-FFF2-40B4-BE49-F238E27FC236}">
                <a16:creationId xmlns:a16="http://schemas.microsoft.com/office/drawing/2014/main" id="{2801DBEE-B484-9509-F7C9-FB0B71C0AC6B}"/>
              </a:ext>
            </a:extLst>
          </p:cNvPr>
          <p:cNvSpPr txBox="1"/>
          <p:nvPr/>
        </p:nvSpPr>
        <p:spPr>
          <a:xfrm>
            <a:off x="788831" y="4357351"/>
            <a:ext cx="2303172"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panose="020F0502020204030204"/>
                <a:cs typeface="Calibri" panose="020F0502020204030204"/>
              </a:rPr>
              <a:t>Project Design Team</a:t>
            </a:r>
          </a:p>
        </p:txBody>
      </p:sp>
      <p:sp>
        <p:nvSpPr>
          <p:cNvPr id="44" name="TextBox 43">
            <a:extLst>
              <a:ext uri="{FF2B5EF4-FFF2-40B4-BE49-F238E27FC236}">
                <a16:creationId xmlns:a16="http://schemas.microsoft.com/office/drawing/2014/main" id="{832B3AF9-E94C-945E-DB2E-537E1C658EAC}"/>
              </a:ext>
            </a:extLst>
          </p:cNvPr>
          <p:cNvSpPr txBox="1"/>
          <p:nvPr/>
        </p:nvSpPr>
        <p:spPr>
          <a:xfrm>
            <a:off x="788831" y="5065689"/>
            <a:ext cx="2303172"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panose="020F0502020204030204"/>
                <a:cs typeface="Calibri" panose="020F0502020204030204"/>
              </a:rPr>
              <a:t>Pricing Team</a:t>
            </a:r>
            <a:endParaRPr lang="en-US"/>
          </a:p>
        </p:txBody>
      </p:sp>
      <p:sp>
        <p:nvSpPr>
          <p:cNvPr id="45" name="TextBox 44">
            <a:extLst>
              <a:ext uri="{FF2B5EF4-FFF2-40B4-BE49-F238E27FC236}">
                <a16:creationId xmlns:a16="http://schemas.microsoft.com/office/drawing/2014/main" id="{5C48E44A-E3C3-A37E-4D7B-567C3E278CF9}"/>
              </a:ext>
            </a:extLst>
          </p:cNvPr>
          <p:cNvSpPr txBox="1"/>
          <p:nvPr/>
        </p:nvSpPr>
        <p:spPr>
          <a:xfrm>
            <a:off x="788831" y="5741830"/>
            <a:ext cx="2303172"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panose="020F0502020204030204"/>
                <a:cs typeface="Calibri" panose="020F0502020204030204"/>
              </a:rPr>
              <a:t>Brand Manager</a:t>
            </a:r>
          </a:p>
        </p:txBody>
      </p:sp>
    </p:spTree>
    <p:extLst>
      <p:ext uri="{BB962C8B-B14F-4D97-AF65-F5344CB8AC3E}">
        <p14:creationId xmlns:p14="http://schemas.microsoft.com/office/powerpoint/2010/main" val="1163734201"/>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5059-38A7-AD2F-80B0-E5CA83083C1A}"/>
              </a:ext>
            </a:extLst>
          </p:cNvPr>
          <p:cNvSpPr>
            <a:spLocks noGrp="1"/>
          </p:cNvSpPr>
          <p:nvPr>
            <p:ph type="title"/>
          </p:nvPr>
        </p:nvSpPr>
        <p:spPr>
          <a:xfrm>
            <a:off x="68826" y="473676"/>
            <a:ext cx="3949113" cy="529679"/>
          </a:xfrm>
        </p:spPr>
        <p:txBody>
          <a:bodyPr anchor="b">
            <a:noAutofit/>
          </a:bodyPr>
          <a:lstStyle/>
          <a:p>
            <a:pPr algn="ctr"/>
            <a:r>
              <a:rPr lang="en-US" sz="4000" b="1">
                <a:cs typeface="Calibri Light"/>
              </a:rPr>
              <a:t>Baseline Metric</a:t>
            </a:r>
            <a:endParaRPr lang="en-US" sz="4000" b="1">
              <a:ea typeface="Calibri Light"/>
              <a:cs typeface="Calibri Light"/>
            </a:endParaRPr>
          </a:p>
        </p:txBody>
      </p:sp>
      <p:pic>
        <p:nvPicPr>
          <p:cNvPr id="4" name="slide2" descr="Baseline Metrics (Q3)">
            <a:extLst>
              <a:ext uri="{FF2B5EF4-FFF2-40B4-BE49-F238E27FC236}">
                <a16:creationId xmlns:a16="http://schemas.microsoft.com/office/drawing/2014/main" id="{480D6037-1FBA-360D-0326-AD97D326D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565" y="995072"/>
            <a:ext cx="11129766" cy="5108682"/>
          </a:xfrm>
          <a:prstGeom prst="rect">
            <a:avLst/>
          </a:prstGeom>
        </p:spPr>
      </p:pic>
    </p:spTree>
    <p:extLst>
      <p:ext uri="{BB962C8B-B14F-4D97-AF65-F5344CB8AC3E}">
        <p14:creationId xmlns:p14="http://schemas.microsoft.com/office/powerpoint/2010/main" val="272772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3" descr="Baseline Metric (Q3) ">
            <a:extLst>
              <a:ext uri="{FF2B5EF4-FFF2-40B4-BE49-F238E27FC236}">
                <a16:creationId xmlns:a16="http://schemas.microsoft.com/office/drawing/2014/main" id="{95BBA729-9D41-89BF-D5D6-7D8873C3C4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7930" y="914400"/>
            <a:ext cx="8882743" cy="5525997"/>
          </a:xfrm>
          <a:prstGeom prst="rect">
            <a:avLst/>
          </a:prstGeom>
        </p:spPr>
      </p:pic>
    </p:spTree>
    <p:extLst>
      <p:ext uri="{BB962C8B-B14F-4D97-AF65-F5344CB8AC3E}">
        <p14:creationId xmlns:p14="http://schemas.microsoft.com/office/powerpoint/2010/main" val="463716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9A64CA-F26E-9516-B772-4ECB1C0D784A}"/>
              </a:ext>
            </a:extLst>
          </p:cNvPr>
          <p:cNvSpPr>
            <a:spLocks noGrp="1"/>
          </p:cNvSpPr>
          <p:nvPr>
            <p:ph type="title"/>
          </p:nvPr>
        </p:nvSpPr>
        <p:spPr>
          <a:xfrm>
            <a:off x="1045029" y="507160"/>
            <a:ext cx="2993571" cy="5438730"/>
          </a:xfrm>
        </p:spPr>
        <p:txBody>
          <a:bodyPr>
            <a:normAutofit/>
          </a:bodyPr>
          <a:lstStyle/>
          <a:p>
            <a:r>
              <a:rPr lang="en-US" sz="4000" b="1">
                <a:ea typeface="Calibri Light"/>
                <a:cs typeface="Calibri Light"/>
              </a:rPr>
              <a:t>Gentech "Defect"</a:t>
            </a:r>
          </a:p>
        </p:txBody>
      </p:sp>
      <p:sp>
        <p:nvSpPr>
          <p:cNvPr id="29" name="Rectangle 28">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 name="Content Placeholder 2">
            <a:extLst>
              <a:ext uri="{FF2B5EF4-FFF2-40B4-BE49-F238E27FC236}">
                <a16:creationId xmlns:a16="http://schemas.microsoft.com/office/drawing/2014/main" id="{0E18856A-EC12-9DFE-55B1-0C59F02256FD}"/>
              </a:ext>
            </a:extLst>
          </p:cNvPr>
          <p:cNvGraphicFramePr>
            <a:graphicFrameLocks noGrp="1"/>
          </p:cNvGraphicFramePr>
          <p:nvPr>
            <p:ph idx="1"/>
            <p:extLst>
              <p:ext uri="{D42A27DB-BD31-4B8C-83A1-F6EECF244321}">
                <p14:modId xmlns:p14="http://schemas.microsoft.com/office/powerpoint/2010/main" val="580325"/>
              </p:ext>
            </p:extLst>
          </p:nvPr>
        </p:nvGraphicFramePr>
        <p:xfrm>
          <a:off x="4526280" y="941359"/>
          <a:ext cx="6830568" cy="5011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986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EA19-0151-1CC6-D1A2-81D098F78137}"/>
              </a:ext>
            </a:extLst>
          </p:cNvPr>
          <p:cNvSpPr>
            <a:spLocks noGrp="1"/>
          </p:cNvSpPr>
          <p:nvPr>
            <p:ph type="title"/>
          </p:nvPr>
        </p:nvSpPr>
        <p:spPr>
          <a:xfrm>
            <a:off x="694854" y="144135"/>
            <a:ext cx="8445691" cy="1773936"/>
          </a:xfrm>
        </p:spPr>
        <p:txBody>
          <a:bodyPr>
            <a:normAutofit/>
          </a:bodyPr>
          <a:lstStyle/>
          <a:p>
            <a:r>
              <a:rPr lang="en-US" sz="4000" b="1">
                <a:solidFill>
                  <a:schemeClr val="tx2"/>
                </a:solidFill>
                <a:cs typeface="Calibri Light"/>
              </a:rPr>
              <a:t>Performance based on Brand and Geography </a:t>
            </a:r>
            <a:endParaRPr lang="en-US" sz="4000" b="1">
              <a:solidFill>
                <a:schemeClr val="tx2"/>
              </a:solidFill>
              <a:ea typeface="Calibri Light"/>
              <a:cs typeface="Calibri Light"/>
            </a:endParaRPr>
          </a:p>
        </p:txBody>
      </p:sp>
      <p:sp>
        <p:nvSpPr>
          <p:cNvPr id="9" name="Content Placeholder 8">
            <a:extLst>
              <a:ext uri="{FF2B5EF4-FFF2-40B4-BE49-F238E27FC236}">
                <a16:creationId xmlns:a16="http://schemas.microsoft.com/office/drawing/2014/main" id="{4C6AF96F-CD9F-2051-358C-E16C7D1EE3F8}"/>
              </a:ext>
            </a:extLst>
          </p:cNvPr>
          <p:cNvSpPr>
            <a:spLocks noGrp="1"/>
          </p:cNvSpPr>
          <p:nvPr>
            <p:ph idx="1"/>
          </p:nvPr>
        </p:nvSpPr>
        <p:spPr>
          <a:xfrm>
            <a:off x="690848" y="2036325"/>
            <a:ext cx="3369502" cy="2911716"/>
          </a:xfrm>
        </p:spPr>
        <p:txBody>
          <a:bodyPr anchor="ctr">
            <a:normAutofit/>
          </a:bodyPr>
          <a:lstStyle/>
          <a:p>
            <a:r>
              <a:rPr lang="en-US" sz="1800">
                <a:solidFill>
                  <a:schemeClr val="tx2"/>
                </a:solidFill>
                <a:ea typeface="Calibri"/>
                <a:cs typeface="Calibri"/>
              </a:rPr>
              <a:t>Since reducing cycle time is one of our objectives, we used average total time as performance metric</a:t>
            </a:r>
            <a:endParaRPr lang="en-US">
              <a:solidFill>
                <a:schemeClr val="tx2"/>
              </a:solidFill>
              <a:ea typeface="Calibri" panose="020F0502020204030204"/>
              <a:cs typeface="Calibri" panose="020F0502020204030204"/>
            </a:endParaRPr>
          </a:p>
          <a:p>
            <a:r>
              <a:rPr lang="en-US" sz="1800">
                <a:solidFill>
                  <a:schemeClr val="tx2"/>
                </a:solidFill>
                <a:ea typeface="Calibri"/>
                <a:cs typeface="Calibri"/>
              </a:rPr>
              <a:t>Japan has the lowest average time at 27 days per bid</a:t>
            </a:r>
          </a:p>
          <a:p>
            <a:r>
              <a:rPr lang="en-US" sz="1800">
                <a:solidFill>
                  <a:schemeClr val="tx2"/>
                </a:solidFill>
                <a:ea typeface="Calibri"/>
                <a:cs typeface="Calibri"/>
              </a:rPr>
              <a:t>Consulting has the lowest average time at 31 days per bid</a:t>
            </a:r>
          </a:p>
        </p:txBody>
      </p:sp>
      <p:pic>
        <p:nvPicPr>
          <p:cNvPr id="21" name="Picture 20">
            <a:extLst>
              <a:ext uri="{FF2B5EF4-FFF2-40B4-BE49-F238E27FC236}">
                <a16:creationId xmlns:a16="http://schemas.microsoft.com/office/drawing/2014/main" id="{9BC661E6-0FC4-0F89-9A31-43E5973265ED}"/>
              </a:ext>
            </a:extLst>
          </p:cNvPr>
          <p:cNvPicPr>
            <a:picLocks noChangeAspect="1"/>
          </p:cNvPicPr>
          <p:nvPr/>
        </p:nvPicPr>
        <p:blipFill>
          <a:blip r:embed="rId3"/>
          <a:stretch>
            <a:fillRect/>
          </a:stretch>
        </p:blipFill>
        <p:spPr>
          <a:xfrm>
            <a:off x="4814033" y="1814863"/>
            <a:ext cx="2307901" cy="4407074"/>
          </a:xfrm>
          <a:prstGeom prst="rect">
            <a:avLst/>
          </a:prstGeom>
        </p:spPr>
      </p:pic>
      <p:pic>
        <p:nvPicPr>
          <p:cNvPr id="22" name="Picture 21">
            <a:extLst>
              <a:ext uri="{FF2B5EF4-FFF2-40B4-BE49-F238E27FC236}">
                <a16:creationId xmlns:a16="http://schemas.microsoft.com/office/drawing/2014/main" id="{F9A55135-E53B-CF12-3CF8-556A8487A014}"/>
              </a:ext>
            </a:extLst>
          </p:cNvPr>
          <p:cNvPicPr>
            <a:picLocks noChangeAspect="1"/>
          </p:cNvPicPr>
          <p:nvPr/>
        </p:nvPicPr>
        <p:blipFill>
          <a:blip r:embed="rId4"/>
          <a:stretch>
            <a:fillRect/>
          </a:stretch>
        </p:blipFill>
        <p:spPr>
          <a:xfrm>
            <a:off x="7839260" y="1761201"/>
            <a:ext cx="2308462" cy="4459267"/>
          </a:xfrm>
          <a:prstGeom prst="rect">
            <a:avLst/>
          </a:prstGeom>
        </p:spPr>
      </p:pic>
    </p:spTree>
    <p:extLst>
      <p:ext uri="{BB962C8B-B14F-4D97-AF65-F5344CB8AC3E}">
        <p14:creationId xmlns:p14="http://schemas.microsoft.com/office/powerpoint/2010/main" val="3323444096"/>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2165-FD8A-E47C-A4E0-E526F4B1B038}"/>
              </a:ext>
            </a:extLst>
          </p:cNvPr>
          <p:cNvSpPr>
            <a:spLocks noGrp="1"/>
          </p:cNvSpPr>
          <p:nvPr>
            <p:ph type="title"/>
          </p:nvPr>
        </p:nvSpPr>
        <p:spPr>
          <a:xfrm>
            <a:off x="477878" y="-120424"/>
            <a:ext cx="9042778" cy="1837349"/>
          </a:xfrm>
        </p:spPr>
        <p:txBody>
          <a:bodyPr>
            <a:normAutofit/>
          </a:bodyPr>
          <a:lstStyle/>
          <a:p>
            <a:r>
              <a:rPr lang="en-US" sz="4000" b="1">
                <a:solidFill>
                  <a:schemeClr val="tx2"/>
                </a:solidFill>
                <a:ea typeface="Calibri Light"/>
                <a:cs typeface="Calibri Light"/>
              </a:rPr>
              <a:t>Performance excellence and improvement</a:t>
            </a:r>
          </a:p>
        </p:txBody>
      </p:sp>
      <p:sp>
        <p:nvSpPr>
          <p:cNvPr id="3" name="Content Placeholder 2">
            <a:extLst>
              <a:ext uri="{FF2B5EF4-FFF2-40B4-BE49-F238E27FC236}">
                <a16:creationId xmlns:a16="http://schemas.microsoft.com/office/drawing/2014/main" id="{47E70896-F9B5-C9B2-C0E8-EAF9D3AA10CD}"/>
              </a:ext>
            </a:extLst>
          </p:cNvPr>
          <p:cNvSpPr>
            <a:spLocks noGrp="1"/>
          </p:cNvSpPr>
          <p:nvPr>
            <p:ph idx="1"/>
          </p:nvPr>
        </p:nvSpPr>
        <p:spPr>
          <a:xfrm>
            <a:off x="482576" y="1309199"/>
            <a:ext cx="5709721" cy="2430864"/>
          </a:xfrm>
        </p:spPr>
        <p:txBody>
          <a:bodyPr anchor="t">
            <a:normAutofit/>
          </a:bodyPr>
          <a:lstStyle/>
          <a:p>
            <a:r>
              <a:rPr lang="en-US" sz="2000">
                <a:solidFill>
                  <a:schemeClr val="tx2"/>
                </a:solidFill>
                <a:ea typeface="Calibri"/>
                <a:cs typeface="Calibri"/>
              </a:rPr>
              <a:t>The metric used for performance is number of bids completed</a:t>
            </a:r>
          </a:p>
          <a:p>
            <a:endParaRPr lang="en-US" sz="2000">
              <a:solidFill>
                <a:schemeClr val="tx2"/>
              </a:solidFill>
            </a:endParaRPr>
          </a:p>
        </p:txBody>
      </p:sp>
      <p:pic>
        <p:nvPicPr>
          <p:cNvPr id="4" name="slide4" descr="Performance of Seller (Q7)">
            <a:extLst>
              <a:ext uri="{FF2B5EF4-FFF2-40B4-BE49-F238E27FC236}">
                <a16:creationId xmlns:a16="http://schemas.microsoft.com/office/drawing/2014/main" id="{D4CDC1EF-29BE-E04B-E73C-B345409C0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601" y="1887716"/>
            <a:ext cx="8761392" cy="4970284"/>
          </a:xfrm>
          <a:prstGeom prst="rect">
            <a:avLst/>
          </a:prstGeom>
        </p:spPr>
      </p:pic>
    </p:spTree>
    <p:extLst>
      <p:ext uri="{BB962C8B-B14F-4D97-AF65-F5344CB8AC3E}">
        <p14:creationId xmlns:p14="http://schemas.microsoft.com/office/powerpoint/2010/main" val="4506762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0445076FF2E549BFE3F8E66CB43799" ma:contentTypeVersion="3" ma:contentTypeDescription="Create a new document." ma:contentTypeScope="" ma:versionID="70f59b8218b154d9a839bcdeebff8a2b">
  <xsd:schema xmlns:xsd="http://www.w3.org/2001/XMLSchema" xmlns:xs="http://www.w3.org/2001/XMLSchema" xmlns:p="http://schemas.microsoft.com/office/2006/metadata/properties" xmlns:ns3="fc1d94d9-0345-420f-b33f-e16bbc3f2b79" targetNamespace="http://schemas.microsoft.com/office/2006/metadata/properties" ma:root="true" ma:fieldsID="db4811652454ef237fff34d4c5d7b6c4" ns3:_="">
    <xsd:import namespace="fc1d94d9-0345-420f-b33f-e16bbc3f2b79"/>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1d94d9-0345-420f-b33f-e16bbc3f2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BE0AC8-2CDB-4F99-A803-83888BA10FB9}">
  <ds:schemaRefs>
    <ds:schemaRef ds:uri="fc1d94d9-0345-420f-b33f-e16bbc3f2b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8EB7B08-A76A-49E9-A986-BBADAA970306}">
  <ds:schemaRefs>
    <ds:schemaRef ds:uri="http://schemas.microsoft.com/sharepoint/v3/contenttype/forms"/>
  </ds:schemaRefs>
</ds:datastoreItem>
</file>

<file path=customXml/itemProps3.xml><?xml version="1.0" encoding="utf-8"?>
<ds:datastoreItem xmlns:ds="http://schemas.openxmlformats.org/officeDocument/2006/customXml" ds:itemID="{5A8D9E5F-3D92-404D-B636-71E953DFC769}">
  <ds:schemaRefs>
    <ds:schemaRef ds:uri="fc1d94d9-0345-420f-b33f-e16bbc3f2b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3</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LEAN SIX SIGMA CASE STUDY  </vt:lpstr>
      <vt:lpstr>Project Charter</vt:lpstr>
      <vt:lpstr>Project Charter</vt:lpstr>
      <vt:lpstr> Proposal Creation Process</vt:lpstr>
      <vt:lpstr>Baseline Metric</vt:lpstr>
      <vt:lpstr>PowerPoint Presentation</vt:lpstr>
      <vt:lpstr>Gentech "Defect"</vt:lpstr>
      <vt:lpstr>Performance based on Brand and Geography </vt:lpstr>
      <vt:lpstr>Performance excellence and improvement</vt:lpstr>
      <vt:lpstr>Correlation between Bid Complexity and Cycle Time</vt:lpstr>
      <vt:lpstr>PowerPoint Presentation</vt:lpstr>
      <vt:lpstr>PowerPoint Presentation</vt:lpstr>
      <vt:lpstr>Root Cause Analysis </vt:lpstr>
      <vt:lpstr> Solutions which can be implemented:    Provide training to the BSS team on how to use the ERP system correctly Simplify the proposal process Provide the BSS team with more domain knowledge training Streamline the submission process Set service level agreements for response times Make it easier to identify the BSS agent to work with Improve the accuracy of the ERP system Ensure that sellers provide complete information Improve communication and coordination between teams across different time zones and cultural contexts </vt:lpstr>
      <vt:lpstr>Recommendations</vt:lpstr>
      <vt:lpstr>Control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Charter</dc:title>
  <dc:creator>tamil selvi</dc:creator>
  <cp:revision>2</cp:revision>
  <dcterms:created xsi:type="dcterms:W3CDTF">2023-11-06T19:45:19Z</dcterms:created>
  <dcterms:modified xsi:type="dcterms:W3CDTF">2024-03-12T23:30:37Z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0x010100F40445076FF2E549BFE3F8E66CB43799</vt:lpwstr>
  </property>
</Properties>
</file>